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media/image12.svg" ContentType="image/svg+xml"/>
  <Override PartName="/ppt/metadata" ContentType="application/binary"/>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50"/>
  </p:notesMasterIdLst>
  <p:sldIdLst>
    <p:sldId id="2147374115" r:id="rId5"/>
    <p:sldId id="2147477981" r:id="rId6"/>
    <p:sldId id="2147477869" r:id="rId7"/>
    <p:sldId id="2147477954" r:id="rId8"/>
    <p:sldId id="2147477926" r:id="rId9"/>
    <p:sldId id="2147477866" r:id="rId10"/>
    <p:sldId id="2147477913" r:id="rId11"/>
    <p:sldId id="2147477912" r:id="rId12"/>
    <p:sldId id="2147477925" r:id="rId13"/>
    <p:sldId id="2147477976" r:id="rId14"/>
    <p:sldId id="2147477985" r:id="rId15"/>
    <p:sldId id="2147477956" r:id="rId16"/>
    <p:sldId id="2147477927" r:id="rId17"/>
    <p:sldId id="2147477914" r:id="rId18"/>
    <p:sldId id="2147477986" r:id="rId19"/>
    <p:sldId id="2147477957" r:id="rId20"/>
    <p:sldId id="2147477932" r:id="rId21"/>
    <p:sldId id="2147477918" r:id="rId22"/>
    <p:sldId id="2147477987" r:id="rId23"/>
    <p:sldId id="2147477958" r:id="rId24"/>
    <p:sldId id="2147477940" r:id="rId25"/>
    <p:sldId id="2147477917" r:id="rId26"/>
    <p:sldId id="2147477988" r:id="rId27"/>
    <p:sldId id="2147477959" r:id="rId28"/>
    <p:sldId id="2147477941" r:id="rId29"/>
    <p:sldId id="2147477992" r:id="rId30"/>
    <p:sldId id="2147477989" r:id="rId31"/>
    <p:sldId id="2147477960" r:id="rId32"/>
    <p:sldId id="2147477942" r:id="rId33"/>
    <p:sldId id="2147477993" r:id="rId34"/>
    <p:sldId id="2147477924" r:id="rId35"/>
    <p:sldId id="2147477990" r:id="rId36"/>
    <p:sldId id="2147477961" r:id="rId37"/>
    <p:sldId id="2147477943" r:id="rId38"/>
    <p:sldId id="2147477921" r:id="rId39"/>
    <p:sldId id="2147477991" r:id="rId40"/>
    <p:sldId id="2147477962" r:id="rId41"/>
    <p:sldId id="2147477944" r:id="rId42"/>
    <p:sldId id="2147477922" r:id="rId43"/>
    <p:sldId id="2147477984" r:id="rId44"/>
    <p:sldId id="2147477955" r:id="rId45"/>
    <p:sldId id="2147477994" r:id="rId46"/>
    <p:sldId id="2147374186" r:id="rId47"/>
    <p:sldId id="2147477963" r:id="rId48"/>
    <p:sldId id="319" r:id="rId49"/>
  </p:sldIdLst>
  <p:sldSz cx="10160000" cy="5715000"/>
  <p:notesSz cx="6858000" cy="9144000"/>
  <p:embeddedFontLst>
    <p:embeddedFont>
      <p:font typeface="Avenir" panose="02000503020000020003" pitchFamily="2" charset="0"/>
      <p:regular r:id="rId51"/>
      <p:italic r:id="rId52"/>
    </p:embeddedFont>
    <p:embeddedFont>
      <p:font typeface="Avenir Book" panose="02000503020000020003" pitchFamily="2" charset="0"/>
      <p:regular r:id="rId53"/>
      <p:italic r:id="rId54"/>
    </p:embeddedFont>
    <p:embeddedFont>
      <p:font typeface="Avenir Light" panose="020B0402020203020204" pitchFamily="34" charset="77"/>
      <p:regular r:id="rId55"/>
      <p:italic r:id="rId56"/>
    </p:embeddedFont>
    <p:embeddedFont>
      <p:font typeface="Avenir Next" panose="020B0503020202020204" pitchFamily="34" charset="0"/>
      <p:regular r:id="rId57"/>
      <p:bold r:id="rId58"/>
      <p:italic r:id="rId59"/>
      <p:boldItalic r:id="rId60"/>
    </p:embeddedFont>
    <p:embeddedFont>
      <p:font typeface="Avenir Next Ultra Light" panose="020B0203020202020204" pitchFamily="34" charset="77"/>
      <p:regular r:id="rId61"/>
      <p:italic r:id="rId62"/>
    </p:embeddedFont>
    <p:embeddedFont>
      <p:font typeface="Calibri" panose="020F0502020204030204" pitchFamily="34" charset="0"/>
      <p:regular r:id="rId63"/>
      <p:bold r:id="rId64"/>
      <p:italic r:id="rId65"/>
      <p:boldItalic r:id="rId66"/>
    </p:embeddedFont>
    <p:embeddedFont>
      <p:font typeface="Garamond" panose="02020404030301010803" pitchFamily="18" charset="0"/>
      <p:regular r:id="rId67"/>
      <p:bold r:id="rId68"/>
      <p:italic r:id="rId69"/>
      <p:boldItalic r:id="rId70"/>
    </p:embeddedFont>
    <p:embeddedFont>
      <p:font typeface="Georgia" panose="02040502050405020303" pitchFamily="18" charset="0"/>
      <p:regular r:id="rId71"/>
      <p:bold r:id="rId72"/>
      <p:italic r:id="rId73"/>
      <p:boldItalic r:id="rId74"/>
    </p:embeddedFont>
    <p:embeddedFont>
      <p:font typeface="Open Sans" panose="020B0606030504020204" pitchFamily="34" charset="0"/>
      <p:regular r:id="rId75"/>
      <p:bold r:id="rId76"/>
      <p:italic r:id="rId77"/>
      <p:boldItalic r:id="rId78"/>
    </p:embeddedFont>
    <p:embeddedFont>
      <p:font typeface="Open Sans Light" panose="020B0306030504020204" pitchFamily="34" charset="0"/>
      <p:regular r:id="rId79"/>
      <p: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3200">
          <p15:clr>
            <a:srgbClr val="A4A3A4"/>
          </p15:clr>
        </p15:guide>
      </p15:sldGuideLst>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135" roundtripDataSignature="AMtx7mjUd/ZTfpISVI+TmJy/EjC+jw8XA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74BCC23-AA53-C3C2-A511-A085C39C79CF}" name="jessica-leigh@relativimpact.com" initials="je" userId="S::urn:spo:guest#jessica-leigh@relativimpact.com::" providerId="AD"/>
  <p188:author id="{861A4861-CBB8-D80B-4637-CBF32A7311F6}" name="Gabrielle Habberton" initials="GH" userId="S::gabrielle.habberton@relativ.co.za::fa5a1ec6-9e1f-43ec-adb1-b6567eac2ee2" providerId="AD"/>
  <p188:author id="{C40CEA65-DD12-8F19-4C58-A8A342E27844}" name="Monique Thornley" initials="MT" userId="S::mthornley@liminalconsulting.co.za::7f286d9a-43aa-4641-9ca0-3b4b28f4b36a" providerId="AD"/>
  <p188:author id="{E3A2F49A-2705-60AC-CE71-C73CB2491471}" name="Ehlke Hepworth" initials="ED" userId="S::DJNEHL001@myuct.ac.za::1e1b2276-9202-4937-bc93-1dceee665080" providerId="AD"/>
  <p188:author id="{24413E9D-6455-59F6-C5E9-DC98EABE739E}" name="Monique Thornley" initials="MT" userId="6dd87c1ebafc42b2" providerId="Windows Live"/>
  <p188:author id="{5876A2A9-AC40-E66E-CFDB-51D9382D012B}" name="Ehlke De Jong" initials="EDJ" userId="S::djnehl001@myuct.ac.za::1e1b2276-9202-4937-bc93-1dceee665080" providerId="AD"/>
  <p188:author id="{48B99BC6-86DA-B6DC-C801-7A37DE270998}" name="Colin Habberton" initials="CH" userId="S::colin.habberton@relativ.co.za::4a5ba147-8c75-498e-87e1-e0b27e311e01" providerId="AD"/>
  <p188:author id="{48DB0CCA-56B9-D610-4051-E58A4F4F903E}" name="Marse Kirsten" initials="MK" userId="S::marse@relativ.co.za::8673b27b-dc4f-4212-b689-ec464a475683" providerId="AD"/>
  <p188:author id="{922D92CF-58DF-85E3-8A76-3D8012BE4DEB}" name="ehlke@relativimpact.com" initials="eh" userId="S::urn:spo:guest#ehlke@relativimpact.com::" providerId="AD"/>
  <p188:author id="{877BCDED-E999-DA0A-6A45-50846119ADE8}" name="Nicole Twomey" initials="NT" userId="S::nicole@relativ.co.za::a170f2f1-f844-4715-b2bb-e4897ea533a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7EB"/>
    <a:srgbClr val="B8EC87"/>
    <a:srgbClr val="FDD575"/>
    <a:srgbClr val="69B745"/>
    <a:srgbClr val="9FE659"/>
    <a:srgbClr val="FFC106"/>
    <a:srgbClr val="FFC000"/>
    <a:srgbClr val="5C82B3"/>
    <a:srgbClr val="D1EDFC"/>
    <a:srgbClr val="4161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56324F-16C9-FD4D-9193-683F6686F7C0}" v="240" dt="2024-01-25T14:48:32.675"/>
    <p1510:client id="{83B0D1A5-09EB-EAC6-0CC5-4B7DFEABE84A}" v="433" dt="2024-01-26T07:08:28.160"/>
  </p1510:revLst>
</p1510:revInfo>
</file>

<file path=ppt/tableStyles.xml><?xml version="1.0" encoding="utf-8"?>
<a:tblStyleLst xmlns:a="http://schemas.openxmlformats.org/drawingml/2006/main" def="{1F02C8CB-3554-490A-8132-436DD5CF1DB2}">
  <a:tblStyle styleId="{1F02C8CB-3554-490A-8132-436DD5CF1DB2}"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b="off" i="off"/>
      <a:tcStyle>
        <a:tcBdr/>
        <a:fill>
          <a:solidFill>
            <a:srgbClr val="D1D8E4"/>
          </a:solidFill>
        </a:fill>
      </a:tcStyle>
    </a:band1H>
    <a:band2H>
      <a:tcTxStyle b="off" i="off"/>
      <a:tcStyle>
        <a:tcBdr/>
      </a:tcStyle>
    </a:band2H>
    <a:band1V>
      <a:tcTxStyle b="off" i="off"/>
      <a:tcStyle>
        <a:tcBdr/>
        <a:fill>
          <a:solidFill>
            <a:srgbClr val="D1D8E4"/>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13D823CE-8B72-4771-A551-88C6F9B6442E}"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a:tcStyle>
        <a:tcBdr/>
        <a:fill>
          <a:solidFill>
            <a:srgbClr val="D1D8E4"/>
          </a:solidFill>
        </a:fill>
      </a:tcStyle>
    </a:band1H>
    <a:band2H>
      <a:tcTxStyle/>
      <a:tcStyle>
        <a:tcBdr/>
      </a:tcStyle>
    </a:band2H>
    <a:band1V>
      <a:tcTxStyle/>
      <a:tcStyle>
        <a:tcBdr/>
        <a:fill>
          <a:solidFill>
            <a:srgbClr val="D1D8E4"/>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59"/>
    <p:restoredTop sz="94436"/>
  </p:normalViewPr>
  <p:slideViewPr>
    <p:cSldViewPr snapToGrid="0">
      <p:cViewPr varScale="1">
        <p:scale>
          <a:sx n="128" d="100"/>
          <a:sy n="128" d="100"/>
        </p:scale>
        <p:origin x="1128" y="176"/>
      </p:cViewPr>
      <p:guideLst>
        <p:guide orient="horz" pos="1800"/>
        <p:guide pos="320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notesMaster" Target="notesMasters/notesMaster1.xml"/><Relationship Id="rId51" Type="http://schemas.openxmlformats.org/officeDocument/2006/relationships/font" Target="fonts/font1.fntdata"/><Relationship Id="rId52" Type="http://schemas.openxmlformats.org/officeDocument/2006/relationships/font" Target="fonts/font2.fntdata"/><Relationship Id="rId53" Type="http://schemas.openxmlformats.org/officeDocument/2006/relationships/font" Target="fonts/font3.fntdata"/><Relationship Id="rId54" Type="http://schemas.openxmlformats.org/officeDocument/2006/relationships/font" Target="fonts/font4.fntdata"/><Relationship Id="rId55" Type="http://schemas.openxmlformats.org/officeDocument/2006/relationships/font" Target="fonts/font5.fntdata"/><Relationship Id="rId56" Type="http://schemas.openxmlformats.org/officeDocument/2006/relationships/font" Target="fonts/font6.fntdata"/><Relationship Id="rId57" Type="http://schemas.openxmlformats.org/officeDocument/2006/relationships/font" Target="fonts/font7.fntdata"/><Relationship Id="rId58" Type="http://schemas.openxmlformats.org/officeDocument/2006/relationships/font" Target="fonts/font8.fntdata"/><Relationship Id="rId59" Type="http://schemas.openxmlformats.org/officeDocument/2006/relationships/font" Target="fonts/font9.fntdata"/><Relationship Id="rId60" Type="http://schemas.openxmlformats.org/officeDocument/2006/relationships/font" Target="fonts/font10.fntdata"/><Relationship Id="rId61" Type="http://schemas.openxmlformats.org/officeDocument/2006/relationships/font" Target="fonts/font11.fntdata"/><Relationship Id="rId62" Type="http://schemas.openxmlformats.org/officeDocument/2006/relationships/font" Target="fonts/font12.fntdata"/><Relationship Id="rId63" Type="http://schemas.openxmlformats.org/officeDocument/2006/relationships/font" Target="fonts/font13.fntdata"/><Relationship Id="rId64" Type="http://schemas.openxmlformats.org/officeDocument/2006/relationships/font" Target="fonts/font14.fntdata"/><Relationship Id="rId65" Type="http://schemas.openxmlformats.org/officeDocument/2006/relationships/font" Target="fonts/font15.fntdata"/><Relationship Id="rId66" Type="http://schemas.openxmlformats.org/officeDocument/2006/relationships/font" Target="fonts/font16.fntdata"/><Relationship Id="rId67" Type="http://schemas.openxmlformats.org/officeDocument/2006/relationships/font" Target="fonts/font17.fntdata"/><Relationship Id="rId68" Type="http://schemas.openxmlformats.org/officeDocument/2006/relationships/font" Target="fonts/font18.fntdata"/><Relationship Id="rId69" Type="http://schemas.openxmlformats.org/officeDocument/2006/relationships/font" Target="fonts/font19.fntdata"/><Relationship Id="rId70" Type="http://schemas.openxmlformats.org/officeDocument/2006/relationships/font" Target="fonts/font20.fntdata"/><Relationship Id="rId71" Type="http://schemas.openxmlformats.org/officeDocument/2006/relationships/font" Target="fonts/font21.fntdata"/><Relationship Id="rId72" Type="http://schemas.openxmlformats.org/officeDocument/2006/relationships/font" Target="fonts/font22.fntdata"/><Relationship Id="rId73" Type="http://schemas.openxmlformats.org/officeDocument/2006/relationships/font" Target="fonts/font23.fntdata"/><Relationship Id="rId74" Type="http://schemas.openxmlformats.org/officeDocument/2006/relationships/font" Target="fonts/font24.fntdata"/><Relationship Id="rId75" Type="http://schemas.openxmlformats.org/officeDocument/2006/relationships/font" Target="fonts/font25.fntdata"/><Relationship Id="rId76" Type="http://schemas.openxmlformats.org/officeDocument/2006/relationships/font" Target="fonts/font26.fntdata"/><Relationship Id="rId77" Type="http://schemas.openxmlformats.org/officeDocument/2006/relationships/font" Target="fonts/font27.fntdata"/><Relationship Id="rId78" Type="http://schemas.openxmlformats.org/officeDocument/2006/relationships/font" Target="fonts/font28.fntdata"/><Relationship Id="rId79" Type="http://schemas.openxmlformats.org/officeDocument/2006/relationships/font" Target="fonts/font29.fntdata"/><Relationship Id="rId80" Type="http://schemas.openxmlformats.org/officeDocument/2006/relationships/font" Target="fonts/font30.fntdata"/><Relationship Id="rId135" Type="http://customschemas.google.com/relationships/presentationmetadata" Target="metadata"/><Relationship Id="rId136" Type="http://schemas.openxmlformats.org/officeDocument/2006/relationships/presProps" Target="presProps.xml"/><Relationship Id="rId137" Type="http://schemas.openxmlformats.org/officeDocument/2006/relationships/viewProps" Target="viewProps.xml"/><Relationship Id="rId138" Type="http://schemas.openxmlformats.org/officeDocument/2006/relationships/theme" Target="theme/theme1.xml"/><Relationship Id="rId139" Type="http://schemas.openxmlformats.org/officeDocument/2006/relationships/tableStyles" Target="tableStyles.xml"/><Relationship Id="rId140" Type="http://schemas.microsoft.com/office/2015/10/relationships/revisionInfo" Target="revisionInfo.xml"/><Relationship Id="rId141"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2747789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0D36E4-8FA2-4F1D-B81D-5A67A454296C}" type="slidenum">
              <a:rPr lang="en-ZA" smtClean="0"/>
              <a:t>5</a:t>
            </a:fld>
            <a:endParaRPr lang="en-ZA"/>
          </a:p>
        </p:txBody>
      </p:sp>
    </p:spTree>
    <p:extLst>
      <p:ext uri="{BB962C8B-B14F-4D97-AF65-F5344CB8AC3E}">
        <p14:creationId xmlns:p14="http://schemas.microsoft.com/office/powerpoint/2010/main" val="616475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7" name="Google Shape;1137;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8" name="Google Shape;1138;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91459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6.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dark grey">
    <p:bg>
      <p:bgPr>
        <a:solidFill>
          <a:schemeClr val="bg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112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344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bg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786141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3"/>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807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836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61730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3"/>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238C5656-C47E-F14C-5D09-2D0D62243CEE}"/>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4000491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4"/>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909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937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14103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4"/>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8BE55228-1DBD-AB22-4A9A-526B3CDF949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3619324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5"/>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417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445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5"/>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161382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159490"/>
            <a:ext cx="9191346" cy="4053640"/>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6159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84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79718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4338"/>
            <a:ext cx="956282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6932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7210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spTree>
    <p:extLst>
      <p:ext uri="{BB962C8B-B14F-4D97-AF65-F5344CB8AC3E}">
        <p14:creationId xmlns:p14="http://schemas.microsoft.com/office/powerpoint/2010/main" val="503157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6"/>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25350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305635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6"/>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1399434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mid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6"/>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94E88A70-0108-D87D-4632-737BE0D9A6DC}"/>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2095872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Title Slide" type="title" preserve="1">
  <p:cSld name="End slide">
    <p:spTree>
      <p:nvGrpSpPr>
        <p:cNvPr id="1" name="Shape 13"/>
        <p:cNvGrpSpPr/>
        <p:nvPr/>
      </p:nvGrpSpPr>
      <p:grpSpPr>
        <a:xfrm>
          <a:off x="0" y="0"/>
          <a:ext cx="0" cy="0"/>
          <a:chOff x="0" y="0"/>
          <a:chExt cx="0" cy="0"/>
        </a:xfrm>
      </p:grpSpPr>
      <p:sp>
        <p:nvSpPr>
          <p:cNvPr id="14" name="Google Shape;14;p20"/>
          <p:cNvSpPr txBox="1">
            <a:spLocks noGrp="1"/>
          </p:cNvSpPr>
          <p:nvPr>
            <p:ph type="ctrTitle" hasCustomPrompt="1"/>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600" cap="all" baseline="0">
                <a:solidFill>
                  <a:schemeClr val="accent3"/>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We look forward to partnering with you.</a:t>
            </a:r>
            <a:endParaRPr/>
          </a:p>
        </p:txBody>
      </p:sp>
      <p:sp>
        <p:nvSpPr>
          <p:cNvPr id="15" name="Google Shape;15;p20"/>
          <p:cNvSpPr txBox="1">
            <a:spLocks noGrp="1"/>
          </p:cNvSpPr>
          <p:nvPr>
            <p:ph type="subTitle" idx="1" hasCustomPrompt="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00"/>
              </a:spcBef>
              <a:spcAft>
                <a:spcPts val="0"/>
              </a:spcAft>
              <a:buClr>
                <a:srgbClr val="8195B1"/>
              </a:buClr>
              <a:buSzPts val="2000"/>
              <a:buNone/>
              <a:defRPr sz="20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r>
              <a:rPr lang="en-US"/>
              <a:t>Insert Relativ contact person and details</a:t>
            </a:r>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cxnSp>
        <p:nvCxnSpPr>
          <p:cNvPr id="2" name="Straight Connector 1">
            <a:extLst>
              <a:ext uri="{FF2B5EF4-FFF2-40B4-BE49-F238E27FC236}">
                <a16:creationId xmlns:a16="http://schemas.microsoft.com/office/drawing/2014/main" id="{7F2D2E1E-CACF-3FA3-3F59-BB0BA1D03996}"/>
              </a:ext>
            </a:extLst>
          </p:cNvPr>
          <p:cNvCxnSpPr>
            <a:cxnSpLocks/>
          </p:cNvCxnSpPr>
          <p:nvPr userDrawn="1"/>
        </p:nvCxnSpPr>
        <p:spPr>
          <a:xfrm>
            <a:off x="216081" y="530280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3820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Hi Title and Content No Banner" preserve="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889"/>
              <a:buNone/>
              <a:defRPr sz="2800" cap="all" baseline="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156183"/>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333" b="0" i="0" u="none" strike="noStrike" cap="none">
                <a:solidFill>
                  <a:schemeClr val="accent2"/>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04177" y="136496"/>
            <a:ext cx="306360" cy="313194"/>
          </a:xfrm>
          <a:prstGeom prst="rect">
            <a:avLst/>
          </a:prstGeom>
          <a:noFill/>
          <a:ln>
            <a:noFill/>
          </a:ln>
        </p:spPr>
      </p:pic>
      <p:cxnSp>
        <p:nvCxnSpPr>
          <p:cNvPr id="30" name="Google Shape;30;p47"/>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31" name="Google Shape;31;p47"/>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800" b="0" i="0" u="none" strike="noStrike" cap="none">
                <a:solidFill>
                  <a:schemeClr val="bg2"/>
                </a:solidFill>
                <a:latin typeface="Avenir Next" panose="020B0503020202020204" pitchFamily="34" charset="0"/>
                <a:ea typeface="Avenir"/>
                <a:cs typeface="Avenir"/>
                <a:sym typeface="Avenir"/>
              </a:rPr>
              <a:t>RELATIV IMPACT CONCEPT NOTE  </a:t>
            </a:r>
            <a:endParaRPr>
              <a:solidFill>
                <a:schemeClr val="bg2"/>
              </a:solidFill>
              <a:latin typeface="Avenir Next" panose="020B0503020202020204" pitchFamily="34" charset="0"/>
            </a:endParaRPr>
          </a:p>
        </p:txBody>
      </p:sp>
    </p:spTree>
    <p:extLst>
      <p:ext uri="{BB962C8B-B14F-4D97-AF65-F5344CB8AC3E}">
        <p14:creationId xmlns:p14="http://schemas.microsoft.com/office/powerpoint/2010/main" val="1627453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dark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dirty="0"/>
              <a:t>Capability Assessment Report</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36527003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42"/>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_Section Header" userDrawn="1">
  <p:cSld name="4_Section Header">
    <p:bg>
      <p:bgPr>
        <a:solidFill>
          <a:srgbClr val="94A2A9"/>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rgbClr val="94A2A9"/>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_Section Header">
  <p:cSld name="9_Section Header 3">
    <p:bg>
      <p:bgPr>
        <a:solidFill>
          <a:srgbClr val="EA9B84"/>
        </a:solidFill>
        <a:effectLst/>
      </p:bgPr>
    </p:bg>
    <p:spTree>
      <p:nvGrpSpPr>
        <p:cNvPr id="1" name="Shape 111"/>
        <p:cNvGrpSpPr/>
        <p:nvPr/>
      </p:nvGrpSpPr>
      <p:grpSpPr>
        <a:xfrm>
          <a:off x="0" y="0"/>
          <a:ext cx="0" cy="0"/>
          <a:chOff x="0" y="0"/>
          <a:chExt cx="0" cy="0"/>
        </a:xfrm>
      </p:grpSpPr>
      <p:sp>
        <p:nvSpPr>
          <p:cNvPr id="112" name="Google Shape;112;p12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2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14" name="Google Shape;114;p12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5" name="Google Shape;115;p12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6" name="Google Shape;116;p12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17" name="Google Shape;117;p12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18" name="Google Shape;118;p122"/>
          <p:cNvSpPr/>
          <p:nvPr/>
        </p:nvSpPr>
        <p:spPr>
          <a:xfrm>
            <a:off x="4595800" y="758380"/>
            <a:ext cx="968400" cy="964641"/>
          </a:xfrm>
          <a:prstGeom prst="ellipse">
            <a:avLst/>
          </a:prstGeom>
          <a:solidFill>
            <a:srgbClr val="EA9B8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19" name="Google Shape;119;p12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_Section Header">
  <p:cSld name="3_Section Header">
    <p:bg>
      <p:bgPr>
        <a:solidFill>
          <a:schemeClr val="accent2"/>
        </a:solidFill>
        <a:effectLst/>
      </p:bgPr>
    </p:bg>
    <p:spTree>
      <p:nvGrpSpPr>
        <p:cNvPr id="1" name="Shape 152"/>
        <p:cNvGrpSpPr/>
        <p:nvPr/>
      </p:nvGrpSpPr>
      <p:grpSpPr>
        <a:xfrm>
          <a:off x="0" y="0"/>
          <a:ext cx="0" cy="0"/>
          <a:chOff x="0" y="0"/>
          <a:chExt cx="0" cy="0"/>
        </a:xfrm>
      </p:grpSpPr>
      <p:sp>
        <p:nvSpPr>
          <p:cNvPr id="153" name="Google Shape;153;p31"/>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31"/>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55" name="Google Shape;155;p3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6" name="Google Shape;156;p3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7" name="Google Shape;157;p3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58" name="Google Shape;158;p31"/>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59" name="Google Shape;159;p31"/>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0" name="Google Shape;160;p31"/>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6_Section Header">
  <p:cSld name="6_Section Header">
    <p:bg>
      <p:bgPr>
        <a:solidFill>
          <a:schemeClr val="accent4"/>
        </a:solidFill>
        <a:effectLst/>
      </p:bgPr>
    </p:bg>
    <p:spTree>
      <p:nvGrpSpPr>
        <p:cNvPr id="1" name="Shape 161"/>
        <p:cNvGrpSpPr/>
        <p:nvPr/>
      </p:nvGrpSpPr>
      <p:grpSpPr>
        <a:xfrm>
          <a:off x="0" y="0"/>
          <a:ext cx="0" cy="0"/>
          <a:chOff x="0" y="0"/>
          <a:chExt cx="0" cy="0"/>
        </a:xfrm>
      </p:grpSpPr>
      <p:sp>
        <p:nvSpPr>
          <p:cNvPr id="162" name="Google Shape;162;p3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3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64" name="Google Shape;164;p3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5" name="Google Shape;165;p3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6" name="Google Shape;166;p3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67" name="Google Shape;167;p3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68" name="Google Shape;168;p32"/>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9" name="Google Shape;169;p3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70"/>
        <p:cNvGrpSpPr/>
        <p:nvPr/>
      </p:nvGrpSpPr>
      <p:grpSpPr>
        <a:xfrm>
          <a:off x="0" y="0"/>
          <a:ext cx="0" cy="0"/>
          <a:chOff x="0" y="0"/>
          <a:chExt cx="0" cy="0"/>
        </a:xfrm>
      </p:grpSpPr>
      <p:sp>
        <p:nvSpPr>
          <p:cNvPr id="171" name="Google Shape;171;p35"/>
          <p:cNvSpPr txBox="1"/>
          <p:nvPr/>
        </p:nvSpPr>
        <p:spPr>
          <a:xfrm>
            <a:off x="174757" y="5052507"/>
            <a:ext cx="667972" cy="5027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667"/>
              <a:buFont typeface="Arial"/>
              <a:buNone/>
            </a:pPr>
            <a:r>
              <a:rPr lang="en-US" sz="2667" b="0" i="0" u="none" strike="noStrike" cap="none">
                <a:solidFill>
                  <a:schemeClr val="lt1"/>
                </a:solidFill>
                <a:latin typeface="Times New Roman"/>
                <a:ea typeface="Times New Roman"/>
                <a:cs typeface="Times New Roman"/>
                <a:sym typeface="Times New Roman"/>
              </a:rPr>
              <a:t>R.</a:t>
            </a:r>
            <a:endParaRPr sz="1400" b="0" i="0" u="none" strike="noStrike" cap="none">
              <a:solidFill>
                <a:srgbClr val="000000"/>
              </a:solidFill>
              <a:latin typeface="Arial"/>
              <a:ea typeface="Arial"/>
              <a:cs typeface="Arial"/>
              <a:sym typeface="Arial"/>
            </a:endParaRPr>
          </a:p>
        </p:txBody>
      </p:sp>
      <p:sp>
        <p:nvSpPr>
          <p:cNvPr id="172" name="Google Shape;172;p35"/>
          <p:cNvSpPr txBox="1">
            <a:spLocks noGrp="1"/>
          </p:cNvSpPr>
          <p:nvPr>
            <p:ph type="title"/>
          </p:nvPr>
        </p:nvSpPr>
        <p:spPr>
          <a:xfrm>
            <a:off x="508000" y="1450969"/>
            <a:ext cx="5130208" cy="95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3600"/>
              <a:buFont typeface="Georgia"/>
              <a:buNone/>
              <a:defRPr sz="3600">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35"/>
          <p:cNvSpPr txBox="1">
            <a:spLocks noGrp="1"/>
          </p:cNvSpPr>
          <p:nvPr>
            <p:ph type="body" idx="1"/>
          </p:nvPr>
        </p:nvSpPr>
        <p:spPr>
          <a:xfrm>
            <a:off x="508204" y="2621856"/>
            <a:ext cx="5130004" cy="914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Clr>
                <a:schemeClr val="accent3"/>
              </a:buClr>
              <a:buSzPts val="1800"/>
              <a:buNone/>
              <a:defRPr sz="1800">
                <a:solidFill>
                  <a:schemeClr val="accent3"/>
                </a:solidFill>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4" name="Google Shape;174;p35"/>
          <p:cNvSpPr/>
          <p:nvPr/>
        </p:nvSpPr>
        <p:spPr>
          <a:xfrm>
            <a:off x="9984998" y="0"/>
            <a:ext cx="190500" cy="5715000"/>
          </a:xfrm>
          <a:prstGeom prst="rect">
            <a:avLst/>
          </a:prstGeom>
          <a:solidFill>
            <a:schemeClr val="dk2"/>
          </a:soli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pic>
        <p:nvPicPr>
          <p:cNvPr id="175" name="Google Shape;175;p35"/>
          <p:cNvPicPr preferRelativeResize="0"/>
          <p:nvPr/>
        </p:nvPicPr>
        <p:blipFill rotWithShape="1">
          <a:blip r:embed="rId2">
            <a:alphaModFix/>
          </a:blip>
          <a:srcRect/>
          <a:stretch/>
        </p:blipFill>
        <p:spPr>
          <a:xfrm>
            <a:off x="6251986" y="1185558"/>
            <a:ext cx="3119233" cy="287259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6"/>
        <p:cNvGrpSpPr/>
        <p:nvPr/>
      </p:nvGrpSpPr>
      <p:grpSpPr>
        <a:xfrm>
          <a:off x="0" y="0"/>
          <a:ext cx="0" cy="0"/>
          <a:chOff x="0" y="0"/>
          <a:chExt cx="0" cy="0"/>
        </a:xfrm>
      </p:grpSpPr>
      <p:sp>
        <p:nvSpPr>
          <p:cNvPr id="177" name="Google Shape;177;p36"/>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36"/>
          <p:cNvSpPr txBox="1">
            <a:spLocks noGrp="1"/>
          </p:cNvSpPr>
          <p:nvPr>
            <p:ph type="body" idx="1"/>
          </p:nvPr>
        </p:nvSpPr>
        <p:spPr>
          <a:xfrm>
            <a:off x="508000"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79" name="Google Shape;179;p36"/>
          <p:cNvSpPr txBox="1">
            <a:spLocks noGrp="1"/>
          </p:cNvSpPr>
          <p:nvPr>
            <p:ph type="body" idx="2"/>
          </p:nvPr>
        </p:nvSpPr>
        <p:spPr>
          <a:xfrm>
            <a:off x="5164667"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80" name="Google Shape;180;p36"/>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1" name="Google Shape;181;p36"/>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2" name="Google Shape;182;p36"/>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3"/>
        <p:cNvGrpSpPr/>
        <p:nvPr/>
      </p:nvGrpSpPr>
      <p:grpSpPr>
        <a:xfrm>
          <a:off x="0" y="0"/>
          <a:ext cx="0" cy="0"/>
          <a:chOff x="0" y="0"/>
          <a:chExt cx="0" cy="0"/>
        </a:xfrm>
      </p:grpSpPr>
      <p:sp>
        <p:nvSpPr>
          <p:cNvPr id="184" name="Google Shape;184;p37"/>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37"/>
          <p:cNvSpPr txBox="1">
            <a:spLocks noGrp="1"/>
          </p:cNvSpPr>
          <p:nvPr>
            <p:ph type="body" idx="1"/>
          </p:nvPr>
        </p:nvSpPr>
        <p:spPr>
          <a:xfrm>
            <a:off x="508000" y="1279261"/>
            <a:ext cx="4489098"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6" name="Google Shape;186;p37"/>
          <p:cNvSpPr txBox="1">
            <a:spLocks noGrp="1"/>
          </p:cNvSpPr>
          <p:nvPr>
            <p:ph type="body" idx="2"/>
          </p:nvPr>
        </p:nvSpPr>
        <p:spPr>
          <a:xfrm>
            <a:off x="508000" y="1812396"/>
            <a:ext cx="4489098"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7" name="Google Shape;187;p37"/>
          <p:cNvSpPr txBox="1">
            <a:spLocks noGrp="1"/>
          </p:cNvSpPr>
          <p:nvPr>
            <p:ph type="body" idx="3"/>
          </p:nvPr>
        </p:nvSpPr>
        <p:spPr>
          <a:xfrm>
            <a:off x="5161142" y="1279261"/>
            <a:ext cx="4490861"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8" name="Google Shape;188;p37"/>
          <p:cNvSpPr txBox="1">
            <a:spLocks noGrp="1"/>
          </p:cNvSpPr>
          <p:nvPr>
            <p:ph type="body" idx="4"/>
          </p:nvPr>
        </p:nvSpPr>
        <p:spPr>
          <a:xfrm>
            <a:off x="5161142" y="1812396"/>
            <a:ext cx="4490861"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9" name="Google Shape;189;p37"/>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0" name="Google Shape;190;p37"/>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1" name="Google Shape;191;p37"/>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2"/>
        <p:cNvGrpSpPr/>
        <p:nvPr/>
      </p:nvGrpSpPr>
      <p:grpSpPr>
        <a:xfrm>
          <a:off x="0" y="0"/>
          <a:ext cx="0" cy="0"/>
          <a:chOff x="0" y="0"/>
          <a:chExt cx="0" cy="0"/>
        </a:xfrm>
      </p:grpSpPr>
      <p:sp>
        <p:nvSpPr>
          <p:cNvPr id="193" name="Google Shape;193;p38"/>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38"/>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5" name="Google Shape;195;p38"/>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6" name="Google Shape;196;p38"/>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97"/>
        <p:cNvGrpSpPr/>
        <p:nvPr/>
      </p:nvGrpSpPr>
      <p:grpSpPr>
        <a:xfrm>
          <a:off x="0" y="0"/>
          <a:ext cx="0" cy="0"/>
          <a:chOff x="0" y="0"/>
          <a:chExt cx="0" cy="0"/>
        </a:xfrm>
      </p:grpSpPr>
      <p:sp>
        <p:nvSpPr>
          <p:cNvPr id="198" name="Google Shape;198;p39"/>
          <p:cNvSpPr txBox="1">
            <a:spLocks noGrp="1"/>
          </p:cNvSpPr>
          <p:nvPr>
            <p:ph type="title"/>
          </p:nvPr>
        </p:nvSpPr>
        <p:spPr>
          <a:xfrm>
            <a:off x="508003" y="227541"/>
            <a:ext cx="3342570" cy="968376"/>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39"/>
          <p:cNvSpPr txBox="1">
            <a:spLocks noGrp="1"/>
          </p:cNvSpPr>
          <p:nvPr>
            <p:ph type="body" idx="1"/>
          </p:nvPr>
        </p:nvSpPr>
        <p:spPr>
          <a:xfrm>
            <a:off x="3972278" y="227543"/>
            <a:ext cx="5679722" cy="487759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dk2"/>
              </a:buClr>
              <a:buSzPts val="3556"/>
              <a:buChar char="•"/>
              <a:defRPr sz="3556"/>
            </a:lvl1pPr>
            <a:lvl2pPr marL="914400" lvl="1" indent="-426148" algn="l">
              <a:lnSpc>
                <a:spcPct val="100000"/>
              </a:lnSpc>
              <a:spcBef>
                <a:spcPts val="622"/>
              </a:spcBef>
              <a:spcAft>
                <a:spcPts val="0"/>
              </a:spcAft>
              <a:buClr>
                <a:schemeClr val="dk2"/>
              </a:buClr>
              <a:buSzPts val="3111"/>
              <a:buChar char="–"/>
              <a:defRPr sz="3111"/>
            </a:lvl2pPr>
            <a:lvl3pPr marL="1371600" lvl="2" indent="-397954" algn="l">
              <a:lnSpc>
                <a:spcPct val="100000"/>
              </a:lnSpc>
              <a:spcBef>
                <a:spcPts val="533"/>
              </a:spcBef>
              <a:spcAft>
                <a:spcPts val="0"/>
              </a:spcAft>
              <a:buClr>
                <a:schemeClr val="dk2"/>
              </a:buClr>
              <a:buSzPts val="2667"/>
              <a:buChar char="•"/>
              <a:defRPr sz="2667"/>
            </a:lvl3pPr>
            <a:lvl4pPr marL="1828800" lvl="3" indent="-369697" algn="l">
              <a:lnSpc>
                <a:spcPct val="100000"/>
              </a:lnSpc>
              <a:spcBef>
                <a:spcPts val="444"/>
              </a:spcBef>
              <a:spcAft>
                <a:spcPts val="0"/>
              </a:spcAft>
              <a:buClr>
                <a:schemeClr val="dk2"/>
              </a:buClr>
              <a:buSzPts val="2222"/>
              <a:buChar char="–"/>
              <a:defRPr sz="2222"/>
            </a:lvl4pPr>
            <a:lvl5pPr marL="2286000" lvl="4" indent="-369697" algn="l">
              <a:lnSpc>
                <a:spcPct val="100000"/>
              </a:lnSpc>
              <a:spcBef>
                <a:spcPts val="444"/>
              </a:spcBef>
              <a:spcAft>
                <a:spcPts val="0"/>
              </a:spcAft>
              <a:buClr>
                <a:schemeClr val="dk2"/>
              </a:buClr>
              <a:buSzPts val="2222"/>
              <a:buChar char="»"/>
              <a:defRPr sz="2222"/>
            </a:lvl5pPr>
            <a:lvl6pPr marL="2743200" lvl="5" indent="-369697" algn="l">
              <a:lnSpc>
                <a:spcPct val="100000"/>
              </a:lnSpc>
              <a:spcBef>
                <a:spcPts val="444"/>
              </a:spcBef>
              <a:spcAft>
                <a:spcPts val="0"/>
              </a:spcAft>
              <a:buClr>
                <a:schemeClr val="dk1"/>
              </a:buClr>
              <a:buSzPts val="2222"/>
              <a:buChar char="•"/>
              <a:defRPr sz="2222"/>
            </a:lvl6pPr>
            <a:lvl7pPr marL="3200400" lvl="6" indent="-369697" algn="l">
              <a:lnSpc>
                <a:spcPct val="100000"/>
              </a:lnSpc>
              <a:spcBef>
                <a:spcPts val="444"/>
              </a:spcBef>
              <a:spcAft>
                <a:spcPts val="0"/>
              </a:spcAft>
              <a:buClr>
                <a:schemeClr val="dk1"/>
              </a:buClr>
              <a:buSzPts val="2222"/>
              <a:buChar char="•"/>
              <a:defRPr sz="2222"/>
            </a:lvl7pPr>
            <a:lvl8pPr marL="3657600" lvl="7" indent="-369696" algn="l">
              <a:lnSpc>
                <a:spcPct val="100000"/>
              </a:lnSpc>
              <a:spcBef>
                <a:spcPts val="444"/>
              </a:spcBef>
              <a:spcAft>
                <a:spcPts val="0"/>
              </a:spcAft>
              <a:buClr>
                <a:schemeClr val="dk1"/>
              </a:buClr>
              <a:buSzPts val="2222"/>
              <a:buChar char="•"/>
              <a:defRPr sz="2222"/>
            </a:lvl8pPr>
            <a:lvl9pPr marL="4114800" lvl="8" indent="-369696" algn="l">
              <a:lnSpc>
                <a:spcPct val="100000"/>
              </a:lnSpc>
              <a:spcBef>
                <a:spcPts val="444"/>
              </a:spcBef>
              <a:spcAft>
                <a:spcPts val="0"/>
              </a:spcAft>
              <a:buClr>
                <a:schemeClr val="dk1"/>
              </a:buClr>
              <a:buSzPts val="2222"/>
              <a:buChar char="•"/>
              <a:defRPr sz="2222"/>
            </a:lvl9pPr>
          </a:lstStyle>
          <a:p>
            <a:endParaRPr/>
          </a:p>
        </p:txBody>
      </p:sp>
      <p:sp>
        <p:nvSpPr>
          <p:cNvPr id="200" name="Google Shape;200;p39"/>
          <p:cNvSpPr txBox="1">
            <a:spLocks noGrp="1"/>
          </p:cNvSpPr>
          <p:nvPr>
            <p:ph type="body" idx="2"/>
          </p:nvPr>
        </p:nvSpPr>
        <p:spPr>
          <a:xfrm>
            <a:off x="508003" y="1195919"/>
            <a:ext cx="3342570" cy="39092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1" name="Google Shape;201;p39"/>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2" name="Google Shape;202;p39"/>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3" name="Google Shape;203;p3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4595673"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
        <p:nvSpPr>
          <p:cNvPr id="7" name="Text Placeholder 6">
            <a:extLst>
              <a:ext uri="{FF2B5EF4-FFF2-40B4-BE49-F238E27FC236}">
                <a16:creationId xmlns:a16="http://schemas.microsoft.com/office/drawing/2014/main" id="{2DA6AD37-847E-92EB-2341-EF0686AB8B9B}"/>
              </a:ext>
            </a:extLst>
          </p:cNvPr>
          <p:cNvSpPr>
            <a:spLocks noGrp="1"/>
          </p:cNvSpPr>
          <p:nvPr>
            <p:ph type="body" sz="quarter" idx="15"/>
          </p:nvPr>
        </p:nvSpPr>
        <p:spPr>
          <a:xfrm>
            <a:off x="5080000" y="1222375"/>
            <a:ext cx="4595813" cy="3814763"/>
          </a:xfrm>
          <a:noFill/>
          <a:ln>
            <a:noFill/>
          </a:ln>
        </p:spPr>
        <p:txBody>
          <a:bodyPr spcFirstLastPara="1" wrap="square" lIns="91425" tIns="45700" rIns="91425" bIns="45700" anchor="t" anchorCtr="0">
            <a:normAutofit/>
          </a:bodyPr>
          <a:lstStyle>
            <a:lvl1pPr>
              <a:defRPr lang="en-GB" sz="1200" smtClean="0">
                <a:solidFill>
                  <a:schemeClr val="bg2"/>
                </a:solidFill>
                <a:latin typeface="Avenir Next" panose="020B0503020202020204" pitchFamily="34" charset="0"/>
                <a:ea typeface="Avenir Next" panose="020B0503020202020204" pitchFamily="34" charset="0"/>
                <a:cs typeface="Avenir Next" panose="020B0503020202020204" pitchFamily="34" charset="0"/>
              </a:defRPr>
            </a:lvl1pPr>
            <a:lvl2pPr marL="488252" indent="0">
              <a:buNone/>
              <a:defRPr lang="en-GB" sz="1200" smtClean="0">
                <a:solidFill>
                  <a:schemeClr val="lt2"/>
                </a:solidFill>
              </a:defRPr>
            </a:lvl2pPr>
            <a:lvl3pPr>
              <a:defRPr lang="en-GB" sz="1200" smtClean="0">
                <a:solidFill>
                  <a:schemeClr val="lt2"/>
                </a:solidFill>
              </a:defRPr>
            </a:lvl3pPr>
            <a:lvl4pPr>
              <a:defRPr lang="en-GB" sz="1200" smtClean="0">
                <a:solidFill>
                  <a:schemeClr val="lt2"/>
                </a:solidFill>
              </a:defRPr>
            </a:lvl4pPr>
            <a:lvl5pPr>
              <a:defRPr lang="en-GB" sz="1200">
                <a:solidFill>
                  <a:schemeClr val="lt2"/>
                </a:solidFill>
              </a:defRPr>
            </a:lvl5pPr>
          </a:lstStyle>
          <a:p>
            <a:pPr lvl="0">
              <a:buClr>
                <a:schemeClr val="bg2"/>
              </a:buClr>
              <a:buSzPct val="100000"/>
              <a:buFont typeface="System Font Regular"/>
              <a:buChar char="&gt;"/>
            </a:pPr>
            <a:r>
              <a:rPr lang="en-GB"/>
              <a:t>Click to edit Master text styles</a:t>
            </a:r>
          </a:p>
          <a:p>
            <a:pPr lvl="1"/>
            <a:endParaRPr lang="en-GB"/>
          </a:p>
        </p:txBody>
      </p:sp>
    </p:spTree>
    <p:extLst>
      <p:ext uri="{BB962C8B-B14F-4D97-AF65-F5344CB8AC3E}">
        <p14:creationId xmlns:p14="http://schemas.microsoft.com/office/powerpoint/2010/main" val="26628442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04"/>
        <p:cNvGrpSpPr/>
        <p:nvPr/>
      </p:nvGrpSpPr>
      <p:grpSpPr>
        <a:xfrm>
          <a:off x="0" y="0"/>
          <a:ext cx="0" cy="0"/>
          <a:chOff x="0" y="0"/>
          <a:chExt cx="0" cy="0"/>
        </a:xfrm>
      </p:grpSpPr>
      <p:sp>
        <p:nvSpPr>
          <p:cNvPr id="205" name="Google Shape;205;p40"/>
          <p:cNvSpPr txBox="1">
            <a:spLocks noGrp="1"/>
          </p:cNvSpPr>
          <p:nvPr>
            <p:ph type="title"/>
          </p:nvPr>
        </p:nvSpPr>
        <p:spPr>
          <a:xfrm>
            <a:off x="1991431" y="4000500"/>
            <a:ext cx="6096000" cy="47228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40"/>
          <p:cNvSpPr>
            <a:spLocks noGrp="1"/>
          </p:cNvSpPr>
          <p:nvPr>
            <p:ph type="pic" idx="2"/>
          </p:nvPr>
        </p:nvSpPr>
        <p:spPr>
          <a:xfrm>
            <a:off x="1991431" y="510646"/>
            <a:ext cx="6096000" cy="3429000"/>
          </a:xfrm>
          <a:prstGeom prst="rect">
            <a:avLst/>
          </a:prstGeom>
          <a:noFill/>
          <a:ln>
            <a:noFill/>
          </a:ln>
        </p:spPr>
      </p:sp>
      <p:sp>
        <p:nvSpPr>
          <p:cNvPr id="207" name="Google Shape;207;p40"/>
          <p:cNvSpPr txBox="1">
            <a:spLocks noGrp="1"/>
          </p:cNvSpPr>
          <p:nvPr>
            <p:ph type="body" idx="1"/>
          </p:nvPr>
        </p:nvSpPr>
        <p:spPr>
          <a:xfrm>
            <a:off x="1991431" y="4472783"/>
            <a:ext cx="6096000" cy="6707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8" name="Google Shape;208;p40"/>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9" name="Google Shape;209;p40"/>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0" name="Google Shape;210;p40"/>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11"/>
        <p:cNvGrpSpPr/>
        <p:nvPr/>
      </p:nvGrpSpPr>
      <p:grpSpPr>
        <a:xfrm>
          <a:off x="0" y="0"/>
          <a:ext cx="0" cy="0"/>
          <a:chOff x="0" y="0"/>
          <a:chExt cx="0" cy="0"/>
        </a:xfrm>
      </p:grpSpPr>
      <p:sp>
        <p:nvSpPr>
          <p:cNvPr id="212" name="Google Shape;212;p41"/>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41"/>
          <p:cNvSpPr txBox="1">
            <a:spLocks noGrp="1"/>
          </p:cNvSpPr>
          <p:nvPr>
            <p:ph type="body" idx="1"/>
          </p:nvPr>
        </p:nvSpPr>
        <p:spPr>
          <a:xfrm rot="5400000">
            <a:off x="3194182" y="-1352681"/>
            <a:ext cx="3771636" cy="91440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4" name="Google Shape;214;p4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5" name="Google Shape;215;p4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6" name="Google Shape;216;p4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17"/>
        <p:cNvGrpSpPr/>
        <p:nvPr/>
      </p:nvGrpSpPr>
      <p:grpSpPr>
        <a:xfrm>
          <a:off x="0" y="0"/>
          <a:ext cx="0" cy="0"/>
          <a:chOff x="0" y="0"/>
          <a:chExt cx="0" cy="0"/>
        </a:xfrm>
      </p:grpSpPr>
      <p:sp>
        <p:nvSpPr>
          <p:cNvPr id="218" name="Google Shape;218;p42"/>
          <p:cNvSpPr txBox="1">
            <a:spLocks noGrp="1"/>
          </p:cNvSpPr>
          <p:nvPr>
            <p:ph type="title"/>
          </p:nvPr>
        </p:nvSpPr>
        <p:spPr>
          <a:xfrm rot="5400000">
            <a:off x="6070864" y="1524002"/>
            <a:ext cx="4876271" cy="2286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p42"/>
          <p:cNvSpPr txBox="1">
            <a:spLocks noGrp="1"/>
          </p:cNvSpPr>
          <p:nvPr>
            <p:ph type="body" idx="1"/>
          </p:nvPr>
        </p:nvSpPr>
        <p:spPr>
          <a:xfrm rot="5400000">
            <a:off x="1414198" y="-677331"/>
            <a:ext cx="4876271" cy="668866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0" name="Google Shape;220;p4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1" name="Google Shape;221;p4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2" name="Google Shape;222;p4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23"/>
        <p:cNvGrpSpPr/>
        <p:nvPr/>
      </p:nvGrpSpPr>
      <p:grpSpPr>
        <a:xfrm>
          <a:off x="0" y="0"/>
          <a:ext cx="0" cy="0"/>
          <a:chOff x="0" y="0"/>
          <a:chExt cx="0" cy="0"/>
        </a:xfrm>
      </p:grpSpPr>
      <p:sp>
        <p:nvSpPr>
          <p:cNvPr id="224" name="Google Shape;224;p43"/>
          <p:cNvSpPr txBox="1">
            <a:spLocks noGrp="1"/>
          </p:cNvSpPr>
          <p:nvPr>
            <p:ph type="title"/>
          </p:nvPr>
        </p:nvSpPr>
        <p:spPr>
          <a:xfrm>
            <a:off x="508000" y="298342"/>
            <a:ext cx="9144000" cy="74828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chemeClr val="dk2"/>
              </a:buClr>
              <a:buSzPts val="3200"/>
              <a:buFont typeface="Georgia"/>
              <a:buNone/>
              <a:defRPr sz="3200" cap="none">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5" name="Google Shape;225;p43"/>
          <p:cNvSpPr txBox="1">
            <a:spLocks noGrp="1"/>
          </p:cNvSpPr>
          <p:nvPr>
            <p:ph type="body" idx="1"/>
          </p:nvPr>
        </p:nvSpPr>
        <p:spPr>
          <a:xfrm>
            <a:off x="508000" y="1602441"/>
            <a:ext cx="9144000" cy="3616996"/>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400"/>
              </a:spcBef>
              <a:spcAft>
                <a:spcPts val="0"/>
              </a:spcAft>
              <a:buClr>
                <a:schemeClr val="lt2"/>
              </a:buClr>
              <a:buSzPts val="2000"/>
              <a:buChar char="•"/>
              <a:defRPr sz="2000">
                <a:solidFill>
                  <a:schemeClr val="lt2"/>
                </a:solidFill>
              </a:defRPr>
            </a:lvl1pPr>
            <a:lvl2pPr marL="914400" lvl="1" indent="-342900" algn="l">
              <a:lnSpc>
                <a:spcPct val="100000"/>
              </a:lnSpc>
              <a:spcBef>
                <a:spcPts val="360"/>
              </a:spcBef>
              <a:spcAft>
                <a:spcPts val="0"/>
              </a:spcAft>
              <a:buClr>
                <a:schemeClr val="lt2"/>
              </a:buClr>
              <a:buSzPts val="1800"/>
              <a:buChar char="–"/>
              <a:defRPr sz="1800">
                <a:solidFill>
                  <a:schemeClr val="lt2"/>
                </a:solidFill>
              </a:defRPr>
            </a:lvl2pPr>
            <a:lvl3pPr marL="1371600" lvl="2" indent="-330200" algn="l">
              <a:lnSpc>
                <a:spcPct val="100000"/>
              </a:lnSpc>
              <a:spcBef>
                <a:spcPts val="320"/>
              </a:spcBef>
              <a:spcAft>
                <a:spcPts val="0"/>
              </a:spcAft>
              <a:buClr>
                <a:schemeClr val="lt2"/>
              </a:buClr>
              <a:buSzPts val="1600"/>
              <a:buChar char="•"/>
              <a:defRPr sz="1600">
                <a:solidFill>
                  <a:schemeClr val="lt2"/>
                </a:solidFill>
              </a:defRPr>
            </a:lvl3pPr>
            <a:lvl4pPr marL="1828800" lvl="3" indent="-330200" algn="l">
              <a:lnSpc>
                <a:spcPct val="100000"/>
              </a:lnSpc>
              <a:spcBef>
                <a:spcPts val="320"/>
              </a:spcBef>
              <a:spcAft>
                <a:spcPts val="0"/>
              </a:spcAft>
              <a:buClr>
                <a:schemeClr val="lt2"/>
              </a:buClr>
              <a:buSzPts val="1600"/>
              <a:buChar char="–"/>
              <a:defRPr sz="1600">
                <a:solidFill>
                  <a:schemeClr val="lt2"/>
                </a:solidFill>
              </a:defRPr>
            </a:lvl4pPr>
            <a:lvl5pPr marL="2286000" lvl="4" indent="-330200" algn="l">
              <a:lnSpc>
                <a:spcPct val="100000"/>
              </a:lnSpc>
              <a:spcBef>
                <a:spcPts val="320"/>
              </a:spcBef>
              <a:spcAft>
                <a:spcPts val="0"/>
              </a:spcAft>
              <a:buClr>
                <a:schemeClr val="lt2"/>
              </a:buClr>
              <a:buSzPts val="1600"/>
              <a:buChar char="»"/>
              <a:defRPr sz="1600">
                <a:solidFill>
                  <a:schemeClr val="lt2"/>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6" name="Google Shape;226;p43"/>
          <p:cNvSpPr txBox="1">
            <a:spLocks noGrp="1"/>
          </p:cNvSpPr>
          <p:nvPr>
            <p:ph type="body" idx="2"/>
          </p:nvPr>
        </p:nvSpPr>
        <p:spPr>
          <a:xfrm>
            <a:off x="508000" y="1053769"/>
            <a:ext cx="9144000" cy="55562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228600" algn="r">
              <a:lnSpc>
                <a:spcPct val="100000"/>
              </a:lnSpc>
              <a:spcBef>
                <a:spcPts val="693"/>
              </a:spcBef>
              <a:spcAft>
                <a:spcPts val="0"/>
              </a:spcAft>
              <a:buClr>
                <a:schemeClr val="lt2"/>
              </a:buClr>
              <a:buSzPts val="2400"/>
              <a:buNone/>
              <a:defRPr sz="2400">
                <a:solidFill>
                  <a:schemeClr val="lt2"/>
                </a:solidFill>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7" name="Google Shape;227;p43"/>
          <p:cNvSpPr txBox="1">
            <a:spLocks noGrp="1"/>
          </p:cNvSpPr>
          <p:nvPr>
            <p:ph type="sldNum" idx="12"/>
          </p:nvPr>
        </p:nvSpPr>
        <p:spPr>
          <a:xfrm>
            <a:off x="9224433" y="5210149"/>
            <a:ext cx="846667"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28"/>
        <p:cNvGrpSpPr/>
        <p:nvPr/>
      </p:nvGrpSpPr>
      <p:grpSpPr>
        <a:xfrm>
          <a:off x="0" y="0"/>
          <a:ext cx="0" cy="0"/>
          <a:chOff x="0" y="0"/>
          <a:chExt cx="0" cy="0"/>
        </a:xfrm>
      </p:grpSpPr>
      <p:sp>
        <p:nvSpPr>
          <p:cNvPr id="229" name="Google Shape;229;p44"/>
          <p:cNvSpPr txBox="1">
            <a:spLocks noGrp="1"/>
          </p:cNvSpPr>
          <p:nvPr>
            <p:ph type="title"/>
          </p:nvPr>
        </p:nvSpPr>
        <p:spPr>
          <a:xfrm>
            <a:off x="508000" y="312417"/>
            <a:ext cx="6481310" cy="59256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2667"/>
              <a:buFont typeface="Georgia"/>
              <a:buNone/>
              <a:defRPr sz="2667" b="1">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4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1" name="Google Shape;231;p4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2" name="Google Shape;232;p4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
        <p:nvSpPr>
          <p:cNvPr id="233" name="Google Shape;233;p44"/>
          <p:cNvSpPr txBox="1">
            <a:spLocks noGrp="1"/>
          </p:cNvSpPr>
          <p:nvPr>
            <p:ph type="body" idx="1"/>
          </p:nvPr>
        </p:nvSpPr>
        <p:spPr>
          <a:xfrm>
            <a:off x="508133" y="904726"/>
            <a:ext cx="3298994" cy="425725"/>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33"/>
              </a:spcBef>
              <a:spcAft>
                <a:spcPts val="0"/>
              </a:spcAft>
              <a:buClr>
                <a:srgbClr val="7F7F7F"/>
              </a:buClr>
              <a:buSzPts val="1667"/>
              <a:buNone/>
              <a:defRPr sz="1667">
                <a:solidFill>
                  <a:srgbClr val="7F7F7F"/>
                </a:solidFill>
                <a:latin typeface="Open Sans"/>
                <a:ea typeface="Open Sans"/>
                <a:cs typeface="Open Sans"/>
                <a:sym typeface="Open Sans"/>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2"/>
        <p:cNvGrpSpPr/>
        <p:nvPr/>
      </p:nvGrpSpPr>
      <p:grpSpPr>
        <a:xfrm>
          <a:off x="0" y="0"/>
          <a:ext cx="0" cy="0"/>
          <a:chOff x="0" y="0"/>
          <a:chExt cx="0" cy="0"/>
        </a:xfrm>
      </p:grpSpPr>
      <p:sp>
        <p:nvSpPr>
          <p:cNvPr id="253" name="Google Shape;253;p25"/>
          <p:cNvSpPr txBox="1">
            <a:spLocks noGrp="1"/>
          </p:cNvSpPr>
          <p:nvPr>
            <p:ph type="title"/>
          </p:nvPr>
        </p:nvSpPr>
        <p:spPr>
          <a:xfrm>
            <a:off x="346334" y="494473"/>
            <a:ext cx="9467333" cy="636333"/>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4" name="Google Shape;254;p25"/>
          <p:cNvSpPr txBox="1">
            <a:spLocks noGrp="1"/>
          </p:cNvSpPr>
          <p:nvPr>
            <p:ph type="body" idx="1"/>
          </p:nvPr>
        </p:nvSpPr>
        <p:spPr>
          <a:xfrm>
            <a:off x="346334" y="1280528"/>
            <a:ext cx="9467333" cy="3796000"/>
          </a:xfrm>
          <a:prstGeom prst="rect">
            <a:avLst/>
          </a:prstGeom>
          <a:noFill/>
          <a:ln>
            <a:noFill/>
          </a:ln>
        </p:spPr>
        <p:txBody>
          <a:bodyPr spcFirstLastPara="1" wrap="square" lIns="91425" tIns="91425" rIns="91425" bIns="91425" anchor="t" anchorCtr="0">
            <a:normAutofit/>
          </a:bodyPr>
          <a:lstStyle>
            <a:lvl1pPr marL="457200" lvl="0" indent="-342900" algn="l">
              <a:lnSpc>
                <a:spcPct val="100000"/>
              </a:lnSpc>
              <a:spcBef>
                <a:spcPts val="0"/>
              </a:spcBef>
              <a:spcAft>
                <a:spcPts val="0"/>
              </a:spcAft>
              <a:buSzPts val="18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255" name="Google Shape;255;p25"/>
          <p:cNvSpPr txBox="1">
            <a:spLocks noGrp="1"/>
          </p:cNvSpPr>
          <p:nvPr>
            <p:ph type="sldNum" idx="12"/>
          </p:nvPr>
        </p:nvSpPr>
        <p:spPr>
          <a:xfrm>
            <a:off x="9413842" y="5181353"/>
            <a:ext cx="609667" cy="437333"/>
          </a:xfrm>
          <a:prstGeom prst="rect">
            <a:avLst/>
          </a:prstGeom>
          <a:noFill/>
          <a:ln>
            <a:noFill/>
          </a:ln>
        </p:spPr>
        <p:txBody>
          <a:bodyPr spcFirstLastPara="1" wrap="square" lIns="91425" tIns="91425" rIns="91425" bIns="91425" anchor="ctr" anchorCtr="0">
            <a:norm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_Hi Title and Content No Banner">
  <p:cSld name="2_Hi Title and Content No Banner">
    <p:spTree>
      <p:nvGrpSpPr>
        <p:cNvPr id="1" name="Shape 256"/>
        <p:cNvGrpSpPr/>
        <p:nvPr/>
      </p:nvGrpSpPr>
      <p:grpSpPr>
        <a:xfrm>
          <a:off x="0" y="0"/>
          <a:ext cx="0" cy="0"/>
          <a:chOff x="0" y="0"/>
          <a:chExt cx="0" cy="0"/>
        </a:xfrm>
      </p:grpSpPr>
      <p:sp>
        <p:nvSpPr>
          <p:cNvPr id="257" name="Google Shape;257;p123"/>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sz="1200">
                <a:solidFill>
                  <a:schemeClr val="lt2"/>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58" name="Google Shape;258;p123"/>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a:solidFill>
                  <a:schemeClr val="lt2"/>
                </a:solidFill>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9" name="Google Shape;259;p123"/>
          <p:cNvSpPr txBox="1">
            <a:spLocks noGrp="1"/>
          </p:cNvSpPr>
          <p:nvPr>
            <p:ph type="dt" idx="10"/>
          </p:nvPr>
        </p:nvSpPr>
        <p:spPr>
          <a:xfrm>
            <a:off x="7245462" y="5079993"/>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123"/>
          <p:cNvSpPr txBox="1">
            <a:spLocks noGrp="1"/>
          </p:cNvSpPr>
          <p:nvPr>
            <p:ph type="ftr" idx="11"/>
          </p:nvPr>
        </p:nvSpPr>
        <p:spPr>
          <a:xfrm>
            <a:off x="1429297" y="5076388"/>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1" name="Google Shape;261;p123"/>
          <p:cNvSpPr txBox="1">
            <a:spLocks noGrp="1"/>
          </p:cNvSpPr>
          <p:nvPr>
            <p:ph type="sldNum" idx="12"/>
          </p:nvPr>
        </p:nvSpPr>
        <p:spPr>
          <a:xfrm>
            <a:off x="51767" y="5355683"/>
            <a:ext cx="438575" cy="30427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1pPr>
            <a:lvl2pPr marL="0" lvl="1"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2pPr>
            <a:lvl3pPr marL="0" lvl="2"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3pPr>
            <a:lvl4pPr marL="0" lvl="3"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4pPr>
            <a:lvl5pPr marL="0" lvl="4"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5pPr>
            <a:lvl6pPr marL="0" lvl="5"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6pPr>
            <a:lvl7pPr marL="0" lvl="6"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7pPr>
            <a:lvl8pPr marL="0" lvl="7"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8pPr>
            <a:lvl9pPr marL="0" lvl="8"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en-US"/>
              <a:t>‹#›</a:t>
            </a:fld>
            <a:endParaRPr/>
          </a:p>
        </p:txBody>
      </p:sp>
      <p:sp>
        <p:nvSpPr>
          <p:cNvPr id="262" name="Google Shape;262;p123"/>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711"/>
              </a:spcBef>
              <a:spcAft>
                <a:spcPts val="0"/>
              </a:spcAft>
              <a:buSzPts val="3556"/>
              <a:buNone/>
              <a:defRPr sz="1800" b="0" i="0">
                <a:solidFill>
                  <a:schemeClr val="accent1"/>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63" name="Google Shape;263;p123"/>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627217" y="5296316"/>
            <a:ext cx="306360" cy="313194"/>
          </a:xfrm>
          <a:prstGeom prst="rect">
            <a:avLst/>
          </a:prstGeom>
          <a:noFill/>
          <a:ln>
            <a:noFill/>
          </a:ln>
        </p:spPr>
      </p:pic>
      <p:cxnSp>
        <p:nvCxnSpPr>
          <p:cNvPr id="264" name="Google Shape;264;p123"/>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65" name="Google Shape;265;p123"/>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sic Layout">
  <p:cSld name="Basic Layout">
    <p:spTree>
      <p:nvGrpSpPr>
        <p:cNvPr id="1" name="Shape 266"/>
        <p:cNvGrpSpPr/>
        <p:nvPr/>
      </p:nvGrpSpPr>
      <p:grpSpPr>
        <a:xfrm>
          <a:off x="0" y="0"/>
          <a:ext cx="0" cy="0"/>
          <a:chOff x="0" y="0"/>
          <a:chExt cx="0" cy="0"/>
        </a:xfrm>
      </p:grpSpPr>
      <p:sp>
        <p:nvSpPr>
          <p:cNvPr id="267" name="Google Shape;267;p124"/>
          <p:cNvSpPr txBox="1">
            <a:spLocks noGrp="1"/>
          </p:cNvSpPr>
          <p:nvPr>
            <p:ph type="body" idx="1"/>
          </p:nvPr>
        </p:nvSpPr>
        <p:spPr>
          <a:xfrm>
            <a:off x="0" y="137199"/>
            <a:ext cx="10160000" cy="640071"/>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4000"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8" name="Google Shape;268;p124"/>
          <p:cNvSpPr txBox="1">
            <a:spLocks noGrp="1"/>
          </p:cNvSpPr>
          <p:nvPr>
            <p:ph type="body" idx="2"/>
          </p:nvPr>
        </p:nvSpPr>
        <p:spPr>
          <a:xfrm>
            <a:off x="0" y="777270"/>
            <a:ext cx="10160000" cy="320036"/>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1556"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9" name="Google Shape;269;p12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a:lvl1pPr>
            <a:lvl2pPr marL="0" marR="0" lvl="1" indent="0" algn="l">
              <a:lnSpc>
                <a:spcPct val="100000"/>
              </a:lnSpc>
              <a:spcBef>
                <a:spcPts val="0"/>
              </a:spcBef>
              <a:spcAft>
                <a:spcPts val="0"/>
              </a:spcAft>
              <a:buClr>
                <a:srgbClr val="000000"/>
              </a:buClr>
              <a:buSzPts val="1333"/>
              <a:buFont typeface="Arial"/>
              <a:buNone/>
              <a:defRPr/>
            </a:lvl2pPr>
            <a:lvl3pPr marL="0" marR="0" lvl="2" indent="0" algn="l">
              <a:lnSpc>
                <a:spcPct val="100000"/>
              </a:lnSpc>
              <a:spcBef>
                <a:spcPts val="0"/>
              </a:spcBef>
              <a:spcAft>
                <a:spcPts val="0"/>
              </a:spcAft>
              <a:buClr>
                <a:srgbClr val="000000"/>
              </a:buClr>
              <a:buSzPts val="1333"/>
              <a:buFont typeface="Arial"/>
              <a:buNone/>
              <a:defRPr/>
            </a:lvl3pPr>
            <a:lvl4pPr marL="0" marR="0" lvl="3" indent="0" algn="l">
              <a:lnSpc>
                <a:spcPct val="100000"/>
              </a:lnSpc>
              <a:spcBef>
                <a:spcPts val="0"/>
              </a:spcBef>
              <a:spcAft>
                <a:spcPts val="0"/>
              </a:spcAft>
              <a:buClr>
                <a:srgbClr val="000000"/>
              </a:buClr>
              <a:buSzPts val="1333"/>
              <a:buFont typeface="Arial"/>
              <a:buNone/>
              <a:defRPr/>
            </a:lvl4pPr>
            <a:lvl5pPr marL="0" marR="0" lvl="4" indent="0" algn="l">
              <a:lnSpc>
                <a:spcPct val="100000"/>
              </a:lnSpc>
              <a:spcBef>
                <a:spcPts val="0"/>
              </a:spcBef>
              <a:spcAft>
                <a:spcPts val="0"/>
              </a:spcAft>
              <a:buClr>
                <a:srgbClr val="000000"/>
              </a:buClr>
              <a:buSzPts val="1333"/>
              <a:buFont typeface="Arial"/>
              <a:buNone/>
              <a:defRPr/>
            </a:lvl5pPr>
            <a:lvl6pPr marL="0" marR="0" lvl="5" indent="0" algn="l">
              <a:lnSpc>
                <a:spcPct val="100000"/>
              </a:lnSpc>
              <a:spcBef>
                <a:spcPts val="0"/>
              </a:spcBef>
              <a:spcAft>
                <a:spcPts val="0"/>
              </a:spcAft>
              <a:buClr>
                <a:srgbClr val="000000"/>
              </a:buClr>
              <a:buSzPts val="1333"/>
              <a:buFont typeface="Arial"/>
              <a:buNone/>
              <a:defRPr/>
            </a:lvl6pPr>
            <a:lvl7pPr marL="0" marR="0" lvl="6" indent="0" algn="l">
              <a:lnSpc>
                <a:spcPct val="100000"/>
              </a:lnSpc>
              <a:spcBef>
                <a:spcPts val="0"/>
              </a:spcBef>
              <a:spcAft>
                <a:spcPts val="0"/>
              </a:spcAft>
              <a:buClr>
                <a:srgbClr val="000000"/>
              </a:buClr>
              <a:buSzPts val="1333"/>
              <a:buFont typeface="Arial"/>
              <a:buNone/>
              <a:defRPr/>
            </a:lvl7pPr>
            <a:lvl8pPr marL="0" marR="0" lvl="7" indent="0" algn="l">
              <a:lnSpc>
                <a:spcPct val="100000"/>
              </a:lnSpc>
              <a:spcBef>
                <a:spcPts val="0"/>
              </a:spcBef>
              <a:spcAft>
                <a:spcPts val="0"/>
              </a:spcAft>
              <a:buClr>
                <a:srgbClr val="000000"/>
              </a:buClr>
              <a:buSzPts val="1333"/>
              <a:buFont typeface="Arial"/>
              <a:buNone/>
              <a:defRPr/>
            </a:lvl8pPr>
            <a:lvl9pPr marL="0" marR="0" lvl="8" indent="0" algn="l">
              <a:lnSpc>
                <a:spcPct val="100000"/>
              </a:lnSpc>
              <a:spcBef>
                <a:spcPts val="0"/>
              </a:spcBef>
              <a:spcAft>
                <a:spcPts val="0"/>
              </a:spcAft>
              <a:buClr>
                <a:srgbClr val="000000"/>
              </a:buClr>
              <a:buSzPts val="1333"/>
              <a:buFont typeface="Arial"/>
              <a:buNone/>
              <a:defRPr/>
            </a:lvl9pPr>
          </a:lstStyle>
          <a:p>
            <a:pPr marL="0" lvl="0" indent="0" algn="l" rtl="0">
              <a:spcBef>
                <a:spcPts val="0"/>
              </a:spcBef>
              <a:spcAft>
                <a:spcPts val="0"/>
              </a:spcAft>
              <a:buNone/>
            </a:pPr>
            <a:fld id="{00000000-1234-1234-1234-123412341234}" type="slidenum">
              <a:rPr lang="en-US"/>
              <a:t>‹#›</a:t>
            </a:fld>
            <a:endParaRPr/>
          </a:p>
        </p:txBody>
      </p:sp>
      <p:pic>
        <p:nvPicPr>
          <p:cNvPr id="270" name="Google Shape;270;p124"/>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cxnSp>
        <p:nvCxnSpPr>
          <p:cNvPr id="271" name="Google Shape;271;p124"/>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72" name="Google Shape;272;p124"/>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Title Slide" type="title">
  <p:cSld name="2_Title Slide">
    <p:spTree>
      <p:nvGrpSpPr>
        <p:cNvPr id="1" name="Shape 13"/>
        <p:cNvGrpSpPr/>
        <p:nvPr/>
      </p:nvGrpSpPr>
      <p:grpSpPr>
        <a:xfrm>
          <a:off x="0" y="0"/>
          <a:ext cx="0" cy="0"/>
          <a:chOff x="0" y="0"/>
          <a:chExt cx="0" cy="0"/>
        </a:xfrm>
      </p:grpSpPr>
      <p:sp>
        <p:nvSpPr>
          <p:cNvPr id="14" name="Google Shape;14;p20"/>
          <p:cNvSpPr txBox="1">
            <a:spLocks noGrp="1"/>
          </p:cNvSpPr>
          <p:nvPr>
            <p:ph type="ctrTitle"/>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750">
                <a:solidFill>
                  <a:schemeClr val="dk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0"/>
          <p:cNvSpPr txBox="1">
            <a:spLocks noGrp="1"/>
          </p:cNvSpPr>
          <p:nvPr>
            <p:ph type="subTitle" idx="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400"/>
              </a:spcBef>
              <a:spcAft>
                <a:spcPts val="0"/>
              </a:spcAft>
              <a:buClr>
                <a:srgbClr val="8195B1"/>
              </a:buClr>
              <a:buSzPts val="2000"/>
              <a:buNone/>
              <a:defRPr sz="2000">
                <a:solidFill>
                  <a:srgbClr val="8195B1"/>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sp>
        <p:nvSpPr>
          <p:cNvPr id="17" name="Google Shape;17;p20"/>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 name="Google Shape;18;p20"/>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 name="Google Shape;19;p20"/>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20" name="Google Shape;20;p20"/>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1" name="Google Shape;21;p20"/>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11673828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7" y="1222550"/>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3"/>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3"/>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17/4/2024</a:t>
            </a:fld>
            <a:endParaRPr lang="en-US"/>
          </a:p>
        </p:txBody>
      </p:sp>
      <p:sp>
        <p:nvSpPr>
          <p:cNvPr id="14" name="Footer Placeholder 4"/>
          <p:cNvSpPr>
            <a:spLocks noGrp="1"/>
          </p:cNvSpPr>
          <p:nvPr>
            <p:ph type="ftr" sz="quarter" idx="11"/>
          </p:nvPr>
        </p:nvSpPr>
        <p:spPr>
          <a:xfrm>
            <a:off x="1429297" y="5076388"/>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51767" y="5355683"/>
            <a:ext cx="438575" cy="304271"/>
          </a:xfrm>
        </p:spPr>
        <p:txBody>
          <a:bodyPr/>
          <a:lstStyle>
            <a:lvl1pPr algn="ctr">
              <a:defRPr sz="1200">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2"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4236975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light grey">
    <p:bg>
      <p:bgPr>
        <a:solidFill>
          <a:schemeClr val="tx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299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328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tx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15788409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_Hi Title and Content No Banner">
  <p:cSld name="3_Hi Title and Content No Banner">
    <p:spTree>
      <p:nvGrpSpPr>
        <p:cNvPr id="1" name="Shape 75"/>
        <p:cNvGrpSpPr/>
        <p:nvPr/>
      </p:nvGrpSpPr>
      <p:grpSpPr>
        <a:xfrm>
          <a:off x="0" y="0"/>
          <a:ext cx="0" cy="0"/>
          <a:chOff x="0" y="0"/>
          <a:chExt cx="0" cy="0"/>
        </a:xfrm>
      </p:grpSpPr>
      <p:sp>
        <p:nvSpPr>
          <p:cNvPr id="76" name="Google Shape;76;p119"/>
          <p:cNvSpPr txBox="1">
            <a:spLocks noGrp="1"/>
          </p:cNvSpPr>
          <p:nvPr>
            <p:ph type="body" idx="1"/>
          </p:nvPr>
        </p:nvSpPr>
        <p:spPr>
          <a:xfrm>
            <a:off x="484327" y="989460"/>
            <a:ext cx="9191346" cy="389287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77" name="Google Shape;77;p119"/>
          <p:cNvSpPr txBox="1">
            <a:spLocks noGrp="1"/>
          </p:cNvSpPr>
          <p:nvPr>
            <p:ph type="title"/>
          </p:nvPr>
        </p:nvSpPr>
        <p:spPr>
          <a:xfrm>
            <a:off x="479912" y="608049"/>
            <a:ext cx="9191347" cy="401268"/>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SzPts val="4889"/>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8" name="Google Shape;78;p119"/>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sp>
        <p:nvSpPr>
          <p:cNvPr id="79" name="Google Shape;79;p119"/>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 name="Google Shape;80;p119"/>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1" name="Google Shape;81;p119"/>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1pPr>
            <a:lvl2pPr marL="0" lvl="1"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2pPr>
            <a:lvl3pPr marL="0" lvl="2"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3pPr>
            <a:lvl4pPr marL="0" lvl="3"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4pPr>
            <a:lvl5pPr marL="0" lvl="4"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5pPr>
            <a:lvl6pPr marL="0" lvl="5"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6pPr>
            <a:lvl7pPr marL="0" lvl="6"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7pPr>
            <a:lvl8pPr marL="0" lvl="7"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8pPr>
            <a:lvl9pPr marL="0" lvl="8"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82" name="Google Shape;82;p119"/>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83" name="Google Shape;83;p119"/>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30027224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8" y="1222551"/>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4"/>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4"/>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17/4/2024</a:t>
            </a:fld>
            <a:endParaRPr lang="en-US"/>
          </a:p>
        </p:txBody>
      </p:sp>
      <p:sp>
        <p:nvSpPr>
          <p:cNvPr id="14" name="Footer Placeholder 4"/>
          <p:cNvSpPr>
            <a:spLocks noGrp="1"/>
          </p:cNvSpPr>
          <p:nvPr>
            <p:ph type="ftr" sz="quarter" idx="11"/>
          </p:nvPr>
        </p:nvSpPr>
        <p:spPr>
          <a:xfrm>
            <a:off x="1429297" y="5076389"/>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27358" y="5304686"/>
            <a:ext cx="438575" cy="304271"/>
          </a:xfrm>
        </p:spPr>
        <p:txBody>
          <a:bodyPr/>
          <a:lstStyle>
            <a:lvl1pPr algn="ctr">
              <a:defRPr>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3"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12936207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82867-E106-428B-933F-F0D84B7E7DE6}"/>
              </a:ext>
            </a:extLst>
          </p:cNvPr>
          <p:cNvSpPr>
            <a:spLocks noGrp="1"/>
          </p:cNvSpPr>
          <p:nvPr>
            <p:ph type="title"/>
          </p:nvPr>
        </p:nvSpPr>
        <p:spPr>
          <a:xfrm>
            <a:off x="698500" y="304271"/>
            <a:ext cx="8763000" cy="707111"/>
          </a:xfrm>
        </p:spPr>
        <p:txBody>
          <a:bodyPr>
            <a:normAutofit/>
          </a:bodyPr>
          <a:lstStyle>
            <a:lvl1pPr>
              <a:defRPr sz="2667"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24D2AB09-7F5E-486A-A667-1703AFB30B41}"/>
              </a:ext>
            </a:extLst>
          </p:cNvPr>
          <p:cNvSpPr>
            <a:spLocks noGrp="1"/>
          </p:cNvSpPr>
          <p:nvPr>
            <p:ph idx="1"/>
          </p:nvPr>
        </p:nvSpPr>
        <p:spPr>
          <a:xfrm>
            <a:off x="698500" y="1191491"/>
            <a:ext cx="8763000" cy="3955978"/>
          </a:xfrm>
        </p:spPr>
        <p:txBody>
          <a:bodyPr/>
          <a:lstStyle>
            <a:lvl1pPr>
              <a:defRPr sz="1667" b="0" i="0">
                <a:latin typeface="Open Sans" panose="020B0606030504020204" pitchFamily="34" charset="0"/>
                <a:ea typeface="Open Sans" panose="020B0606030504020204" pitchFamily="34" charset="0"/>
                <a:cs typeface="Open Sans" panose="020B0606030504020204" pitchFamily="34" charset="0"/>
              </a:defRPr>
            </a:lvl1pPr>
            <a:lvl2pPr>
              <a:defRPr sz="1500" b="0" i="0">
                <a:latin typeface="Open Sans" panose="020B0606030504020204" pitchFamily="34" charset="0"/>
                <a:ea typeface="Open Sans" panose="020B0606030504020204" pitchFamily="34" charset="0"/>
                <a:cs typeface="Open Sans" panose="020B0606030504020204" pitchFamily="34" charset="0"/>
              </a:defRPr>
            </a:lvl2pPr>
            <a:lvl3pPr>
              <a:defRPr sz="1333" b="0" i="0">
                <a:latin typeface="Open Sans" panose="020B0606030504020204" pitchFamily="34" charset="0"/>
                <a:ea typeface="Open Sans" panose="020B0606030504020204" pitchFamily="34" charset="0"/>
                <a:cs typeface="Open Sans" panose="020B0606030504020204" pitchFamily="34" charset="0"/>
              </a:defRPr>
            </a:lvl3pPr>
            <a:lvl4pPr>
              <a:defRPr sz="1167" b="0" i="0">
                <a:latin typeface="Open Sans" panose="020B0606030504020204" pitchFamily="34" charset="0"/>
                <a:ea typeface="Open Sans" panose="020B0606030504020204" pitchFamily="34" charset="0"/>
                <a:cs typeface="Open Sans" panose="020B0606030504020204" pitchFamily="34" charset="0"/>
              </a:defRPr>
            </a:lvl4pPr>
            <a:lvl5pPr>
              <a:defRPr sz="1167"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B00982F6-BC9A-4213-ABCC-0722E56C0C3D}"/>
              </a:ext>
            </a:extLst>
          </p:cNvPr>
          <p:cNvSpPr>
            <a:spLocks noGrp="1"/>
          </p:cNvSpPr>
          <p:nvPr>
            <p:ph type="dt" sz="half" idx="10"/>
          </p:nvPr>
        </p:nvSpPr>
        <p:spPr/>
        <p:txBody>
          <a:bodyPr/>
          <a:lstStyle/>
          <a:p>
            <a:fld id="{95FAA27A-CF50-CE4C-B1BB-8CBEFF441708}" type="datetime1">
              <a:rPr lang="en-ZA" smtClean="0"/>
              <a:t>2024/04/17</a:t>
            </a:fld>
            <a:endParaRPr lang="en-ZA"/>
          </a:p>
        </p:txBody>
      </p:sp>
      <p:sp>
        <p:nvSpPr>
          <p:cNvPr id="5" name="Footer Placeholder 4">
            <a:extLst>
              <a:ext uri="{FF2B5EF4-FFF2-40B4-BE49-F238E27FC236}">
                <a16:creationId xmlns:a16="http://schemas.microsoft.com/office/drawing/2014/main" id="{2849E7E8-BEE9-478D-A005-08A3F31FC56E}"/>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8CFE5FF5-8374-47B9-A047-6329913D4E94}"/>
              </a:ext>
            </a:extLst>
          </p:cNvPr>
          <p:cNvSpPr>
            <a:spLocks noGrp="1"/>
          </p:cNvSpPr>
          <p:nvPr>
            <p:ph type="sldNum" sz="quarter" idx="12"/>
          </p:nvPr>
        </p:nvSpPr>
        <p:spPr>
          <a:xfrm>
            <a:off x="128389" y="5283876"/>
            <a:ext cx="412222" cy="304271"/>
          </a:xfrm>
        </p:spPr>
        <p:txBody>
          <a:bodyPr/>
          <a:lstStyle>
            <a:lvl1pPr algn="ct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86090335-C4D0-47A9-AEF2-EA7D08E0063F}" type="slidenum">
              <a:rPr lang="en-ZA" smtClean="0"/>
              <a:pPr/>
              <a:t>‹#›</a:t>
            </a:fld>
            <a:endParaRPr lang="en-ZA"/>
          </a:p>
        </p:txBody>
      </p:sp>
      <p:pic>
        <p:nvPicPr>
          <p:cNvPr id="7" name="Picture 6">
            <a:extLst>
              <a:ext uri="{FF2B5EF4-FFF2-40B4-BE49-F238E27FC236}">
                <a16:creationId xmlns:a16="http://schemas.microsoft.com/office/drawing/2014/main" id="{4F79E89D-5BC7-DA34-841C-8C4A6B1CB3C3}"/>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4389" y="5361709"/>
            <a:ext cx="8790000" cy="173811"/>
          </a:xfrm>
          <a:prstGeom prst="rect">
            <a:avLst/>
          </a:prstGeom>
          <a:noFill/>
          <a:ln>
            <a:noFill/>
          </a:ln>
        </p:spPr>
      </p:pic>
      <p:pic>
        <p:nvPicPr>
          <p:cNvPr id="8" name="Picture 7">
            <a:extLst>
              <a:ext uri="{FF2B5EF4-FFF2-40B4-BE49-F238E27FC236}">
                <a16:creationId xmlns:a16="http://schemas.microsoft.com/office/drawing/2014/main" id="{58809C5E-0117-8AAB-7FFA-ABA200E01F5D}"/>
              </a:ext>
            </a:extLst>
          </p:cNvPr>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69600" y="5283876"/>
            <a:ext cx="412221" cy="294746"/>
          </a:xfrm>
          <a:prstGeom prst="rect">
            <a:avLst/>
          </a:prstGeom>
          <a:noFill/>
          <a:ln>
            <a:noFill/>
          </a:ln>
        </p:spPr>
      </p:pic>
    </p:spTree>
    <p:extLst>
      <p:ext uri="{BB962C8B-B14F-4D97-AF65-F5344CB8AC3E}">
        <p14:creationId xmlns:p14="http://schemas.microsoft.com/office/powerpoint/2010/main" val="15115971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Full Text - 1 Column">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62282F2D-BB9D-7649-BC12-467FA9DE2472}"/>
              </a:ext>
            </a:extLst>
          </p:cNvPr>
          <p:cNvSpPr>
            <a:spLocks noGrp="1"/>
          </p:cNvSpPr>
          <p:nvPr>
            <p:ph type="body" sz="quarter" idx="10"/>
          </p:nvPr>
        </p:nvSpPr>
        <p:spPr>
          <a:xfrm>
            <a:off x="459053" y="1409701"/>
            <a:ext cx="9241895" cy="384757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5" name="Text Placeholder 33">
            <a:extLst>
              <a:ext uri="{FF2B5EF4-FFF2-40B4-BE49-F238E27FC236}">
                <a16:creationId xmlns:a16="http://schemas.microsoft.com/office/drawing/2014/main" id="{C4015536-9FB6-0944-BB69-A8DD8B3D79A2}"/>
              </a:ext>
            </a:extLst>
          </p:cNvPr>
          <p:cNvSpPr>
            <a:spLocks noGrp="1"/>
          </p:cNvSpPr>
          <p:nvPr>
            <p:ph type="body" sz="quarter" idx="12" hasCustomPrompt="1"/>
          </p:nvPr>
        </p:nvSpPr>
        <p:spPr>
          <a:xfrm>
            <a:off x="459053" y="712242"/>
            <a:ext cx="9241895" cy="239999"/>
          </a:xfrm>
        </p:spPr>
        <p:txBody>
          <a:bodyPr wrap="square" lIns="0" tIns="0" rIns="0" bIns="0" anchor="ctr">
            <a:noAutofit/>
          </a:bodyPr>
          <a:lstStyle>
            <a:lvl1pPr>
              <a:lnSpc>
                <a:spcPct val="100000"/>
              </a:lnSpc>
              <a:spcAft>
                <a:spcPts val="0"/>
              </a:spcAft>
              <a:defRPr>
                <a:solidFill>
                  <a:schemeClr val="accent1"/>
                </a:solidFill>
              </a:defRPr>
            </a:lvl1pPr>
          </a:lstStyle>
          <a:p>
            <a:pPr lvl="0"/>
            <a:r>
              <a:rPr lang="en-GB"/>
              <a:t>Click to add sub-heading</a:t>
            </a:r>
          </a:p>
        </p:txBody>
      </p:sp>
      <p:sp>
        <p:nvSpPr>
          <p:cNvPr id="2" name="Title 1">
            <a:extLst>
              <a:ext uri="{FF2B5EF4-FFF2-40B4-BE49-F238E27FC236}">
                <a16:creationId xmlns:a16="http://schemas.microsoft.com/office/drawing/2014/main" id="{FB206D9C-E3ED-B145-99DD-6004BAE79B91}"/>
              </a:ext>
            </a:extLst>
          </p:cNvPr>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4250179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tx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8793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E902CB44-A3F9-A4CC-2CBF-45680E0FBDB8}"/>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911097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1"/>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9893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7921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00226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1"/>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40891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5783B527-FA9A-2432-67BA-D45FF57251D9}"/>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750764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604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6331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53338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6319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BDBEC25A-6D25-9A10-A6E7-B3D42ED01CB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158832268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2"/>
              </a:buClr>
              <a:buSzPts val="4889"/>
              <a:buFont typeface="Garamond"/>
              <a:buNone/>
              <a:defRPr sz="4889" b="0" i="0" u="none" strike="noStrike" cap="none">
                <a:solidFill>
                  <a:schemeClr val="dk2"/>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9"/>
          <p:cNvSpPr txBox="1">
            <a:spLocks noGrp="1"/>
          </p:cNvSpPr>
          <p:nvPr>
            <p:ph type="body" idx="1"/>
          </p:nvPr>
        </p:nvSpPr>
        <p:spPr>
          <a:xfrm>
            <a:off x="508000" y="1333501"/>
            <a:ext cx="9144000" cy="3771636"/>
          </a:xfrm>
          <a:prstGeom prst="rect">
            <a:avLst/>
          </a:prstGeom>
          <a:noFill/>
          <a:ln>
            <a:noFill/>
          </a:ln>
        </p:spPr>
        <p:txBody>
          <a:bodyPr spcFirstLastPara="1" wrap="square" lIns="91425" tIns="45700" rIns="91425" bIns="45700" anchor="t" anchorCtr="0">
            <a:normAutofit/>
          </a:bodyPr>
          <a:lstStyle>
            <a:lvl1pPr marL="457200" marR="0" lvl="0" indent="-454406" algn="l" rtl="0">
              <a:lnSpc>
                <a:spcPct val="100000"/>
              </a:lnSpc>
              <a:spcBef>
                <a:spcPts val="711"/>
              </a:spcBef>
              <a:spcAft>
                <a:spcPts val="0"/>
              </a:spcAft>
              <a:buClr>
                <a:schemeClr val="dk2"/>
              </a:buClr>
              <a:buSzPts val="3556"/>
              <a:buFont typeface="Arial"/>
              <a:buChar char="•"/>
              <a:defRPr sz="3556" b="0" i="0" u="none" strike="noStrike" cap="none">
                <a:solidFill>
                  <a:schemeClr val="dk2"/>
                </a:solidFill>
                <a:latin typeface="Avenir"/>
                <a:ea typeface="Avenir"/>
                <a:cs typeface="Avenir"/>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endParaRPr/>
          </a:p>
        </p:txBody>
      </p:sp>
      <p:sp>
        <p:nvSpPr>
          <p:cNvPr id="12" name="Google Shape;12;p1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33" r:id="rId1"/>
    <p:sldLayoutId id="2147483734" r:id="rId2"/>
    <p:sldLayoutId id="2147483750" r:id="rId3"/>
    <p:sldLayoutId id="2147483739" r:id="rId4"/>
    <p:sldLayoutId id="2147483740" r:id="rId5"/>
    <p:sldLayoutId id="2147483735" r:id="rId6"/>
    <p:sldLayoutId id="2147483736" r:id="rId7"/>
    <p:sldLayoutId id="2147483737" r:id="rId8"/>
    <p:sldLayoutId id="2147483738" r:id="rId9"/>
    <p:sldLayoutId id="2147483731" r:id="rId10"/>
    <p:sldLayoutId id="2147483732" r:id="rId11"/>
    <p:sldLayoutId id="2147483727" r:id="rId12"/>
    <p:sldLayoutId id="2147483728" r:id="rId13"/>
    <p:sldLayoutId id="2147483726" r:id="rId14"/>
    <p:sldLayoutId id="2147483725" r:id="rId15"/>
    <p:sldLayoutId id="2147483729" r:id="rId16"/>
    <p:sldLayoutId id="2147483730" r:id="rId17"/>
    <p:sldLayoutId id="2147483741" r:id="rId18"/>
    <p:sldLayoutId id="2147483724" r:id="rId19"/>
    <p:sldLayoutId id="2147483652" r:id="rId20"/>
    <p:sldLayoutId id="2147483659" r:id="rId21"/>
    <p:sldLayoutId id="2147483661" r:id="rId22"/>
    <p:sldLayoutId id="2147483667" r:id="rId23"/>
    <p:sldLayoutId id="2147483668" r:id="rId24"/>
    <p:sldLayoutId id="2147483669" r:id="rId25"/>
    <p:sldLayoutId id="2147483670" r:id="rId26"/>
    <p:sldLayoutId id="2147483671" r:id="rId27"/>
    <p:sldLayoutId id="2147483672" r:id="rId28"/>
    <p:sldLayoutId id="2147483673" r:id="rId29"/>
    <p:sldLayoutId id="2147483674" r:id="rId30"/>
    <p:sldLayoutId id="2147483675" r:id="rId31"/>
    <p:sldLayoutId id="2147483676" r:id="rId32"/>
    <p:sldLayoutId id="2147483677" r:id="rId33"/>
    <p:sldLayoutId id="2147483678" r:id="rId34"/>
    <p:sldLayoutId id="2147483682" r:id="rId35"/>
    <p:sldLayoutId id="2147483683" r:id="rId36"/>
    <p:sldLayoutId id="2147483684" r:id="rId37"/>
    <p:sldLayoutId id="2147483723" r:id="rId38"/>
    <p:sldLayoutId id="2147483742" r:id="rId39"/>
    <p:sldLayoutId id="2147483744" r:id="rId40"/>
    <p:sldLayoutId id="2147483747" r:id="rId41"/>
    <p:sldLayoutId id="2147483748" r:id="rId42"/>
    <p:sldLayoutId id="2147483749" r:id="rId4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8.emf"/><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7.xml"/><Relationship Id="rId3" Type="http://schemas.openxmlformats.org/officeDocument/2006/relationships/slide" Target="slide9.xml"/><Relationship Id="rId4" Type="http://schemas.openxmlformats.org/officeDocument/2006/relationships/slide" Target="slide8.xml"/><Relationship Id="rId5" Type="http://schemas.openxmlformats.org/officeDocument/2006/relationships/slide" Target="slide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garchibald.wordpress.com/2013/11/11/18/" TargetMode="External"/><Relationship Id="rId3" Type="http://schemas.openxmlformats.org/officeDocument/2006/relationships/hyperlink" Target="https://www.cdc.gov/dhdsp/docs/CB-June2018-508.pdf" TargetMode="External"/><Relationship Id="rId4" Type="http://schemas.openxmlformats.org/officeDocument/2006/relationships/hyperlink" Target="https://thegiin.org/research/publication/impact-performance-benchmarks-overview/" TargetMode="External"/><Relationship Id="rId5" Type="http://schemas.openxmlformats.org/officeDocument/2006/relationships/hyperlink" Target="https://impacttoolkit.thegiin.org/" TargetMode="External"/><Relationship Id="rId6" Type="http://schemas.openxmlformats.org/officeDocument/2006/relationships/hyperlink" Target="https://www.globalreporting.org/standard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investmentimpactindex.org/wp-content/uploads/2020/05/III-A-short-guide-How-to-develop-an-impact-strategy-Digital.pdf" TargetMode="External"/><Relationship Id="rId3" Type="http://schemas.openxmlformats.org/officeDocument/2006/relationships/hyperlink" Target="https://www.mckinsey.com/capabilities/growth-marketing-and-sales/our-insights/insights-to-impact-creating-and-sustaining-data-driven-commercial-growth" TargetMode="External"/><Relationship Id="rId4" Type="http://schemas.openxmlformats.org/officeDocument/2006/relationships/hyperlink" Target="https://www.ncbi.nlm.nih.gov/books/NBK215271/" TargetMode="External"/><Relationship Id="rId5" Type="http://schemas.openxmlformats.org/officeDocument/2006/relationships/hyperlink" Target="https://sparkstrategy.com.au/impact-measurement/#:~:text=An%20impact%20measurement%20framework%20builds,that%20arises%20from%20your%20activities" TargetMode="External"/><Relationship Id="rId6" Type="http://schemas.openxmlformats.org/officeDocument/2006/relationships/hyperlink" Target="https://storiesforimpact.com/toolbox/"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80" name="Google Shape;280;p1"/>
          <p:cNvSpPr txBox="1"/>
          <p:nvPr/>
        </p:nvSpPr>
        <p:spPr>
          <a:xfrm>
            <a:off x="4560425" y="517388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pic>
        <p:nvPicPr>
          <p:cNvPr id="11" name="Picture 10" descr="A picture containing text, sky, outdoor, people&#10;&#10;Description automatically generated">
            <a:extLst>
              <a:ext uri="{FF2B5EF4-FFF2-40B4-BE49-F238E27FC236}">
                <a16:creationId xmlns:a16="http://schemas.microsoft.com/office/drawing/2014/main" id="{64EC5DE1-EC8E-B94A-92F0-A5E1291BE99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0140996" cy="5715000"/>
          </a:xfrm>
          <a:prstGeom prst="rect">
            <a:avLst/>
          </a:prstGeom>
        </p:spPr>
      </p:pic>
      <p:sp>
        <p:nvSpPr>
          <p:cNvPr id="18" name="Rectangle 17">
            <a:extLst>
              <a:ext uri="{FF2B5EF4-FFF2-40B4-BE49-F238E27FC236}">
                <a16:creationId xmlns:a16="http://schemas.microsoft.com/office/drawing/2014/main" id="{F2120E56-C015-6ACE-A5AD-DBF3317B4FCE}"/>
              </a:ext>
            </a:extLst>
          </p:cNvPr>
          <p:cNvSpPr/>
          <p:nvPr/>
        </p:nvSpPr>
        <p:spPr>
          <a:xfrm>
            <a:off x="0" y="2582"/>
            <a:ext cx="10159999" cy="5704114"/>
          </a:xfrm>
          <a:prstGeom prst="rect">
            <a:avLst/>
          </a:prstGeom>
          <a:solidFill>
            <a:srgbClr val="46536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p>
        </p:txBody>
      </p:sp>
      <p:pic>
        <p:nvPicPr>
          <p:cNvPr id="19" name="Picture 18">
            <a:extLst>
              <a:ext uri="{FF2B5EF4-FFF2-40B4-BE49-F238E27FC236}">
                <a16:creationId xmlns:a16="http://schemas.microsoft.com/office/drawing/2014/main" id="{16246A5E-3D7D-9B18-AEC8-275C42F0F694}"/>
              </a:ext>
            </a:extLst>
          </p:cNvPr>
          <p:cNvPicPr>
            <a:picLocks noChangeAspect="1"/>
          </p:cNvPicPr>
          <p:nvPr/>
        </p:nvPicPr>
        <p:blipFill>
          <a:blip r:embed="rId4"/>
          <a:stretch>
            <a:fillRect/>
          </a:stretch>
        </p:blipFill>
        <p:spPr>
          <a:xfrm>
            <a:off x="3589734" y="-4283"/>
            <a:ext cx="6570265" cy="5715000"/>
          </a:xfrm>
          <a:prstGeom prst="rect">
            <a:avLst/>
          </a:prstGeom>
        </p:spPr>
      </p:pic>
      <p:pic>
        <p:nvPicPr>
          <p:cNvPr id="22" name="Picture 21">
            <a:extLst>
              <a:ext uri="{FF2B5EF4-FFF2-40B4-BE49-F238E27FC236}">
                <a16:creationId xmlns:a16="http://schemas.microsoft.com/office/drawing/2014/main" id="{0BE45693-7290-9CD3-04F7-4FC005526FA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71238" y="1541131"/>
            <a:ext cx="2861013" cy="2937696"/>
          </a:xfrm>
          <a:prstGeom prst="rect">
            <a:avLst/>
          </a:prstGeom>
        </p:spPr>
      </p:pic>
      <p:cxnSp>
        <p:nvCxnSpPr>
          <p:cNvPr id="23" name="Straight Connector 22">
            <a:extLst>
              <a:ext uri="{FF2B5EF4-FFF2-40B4-BE49-F238E27FC236}">
                <a16:creationId xmlns:a16="http://schemas.microsoft.com/office/drawing/2014/main" id="{E334482A-A51E-7CED-3F4F-6ECED767B407}"/>
              </a:ext>
            </a:extLst>
          </p:cNvPr>
          <p:cNvCxnSpPr>
            <a:cxnSpLocks/>
          </p:cNvCxnSpPr>
          <p:nvPr/>
        </p:nvCxnSpPr>
        <p:spPr>
          <a:xfrm>
            <a:off x="182880" y="336827"/>
            <a:ext cx="966036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Google Shape;279;p1">
            <a:extLst>
              <a:ext uri="{FF2B5EF4-FFF2-40B4-BE49-F238E27FC236}">
                <a16:creationId xmlns:a16="http://schemas.microsoft.com/office/drawing/2014/main" id="{DD352E8E-8B2C-7306-E902-6F66E2ACFB50}"/>
              </a:ext>
            </a:extLst>
          </p:cNvPr>
          <p:cNvSpPr txBox="1">
            <a:spLocks/>
          </p:cNvSpPr>
          <p:nvPr/>
        </p:nvSpPr>
        <p:spPr>
          <a:xfrm>
            <a:off x="4717776" y="1295660"/>
            <a:ext cx="5331999" cy="210073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4000"/>
              <a:buFont typeface="Georgia"/>
              <a:buNone/>
              <a:defRPr sz="4000" b="1"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chemeClr val="dk2"/>
              </a:buClr>
              <a:buSzPts val="3200"/>
              <a:buFont typeface="Garamond"/>
              <a:buNone/>
            </a:pPr>
            <a:endParaRPr lang="en-US" sz="2400" dirty="0">
              <a:solidFill>
                <a:schemeClr val="bg2"/>
              </a:solidFill>
              <a:latin typeface="Avenir Next Ultra Light" panose="020B0203020202020204" pitchFamily="34" charset="77"/>
              <a:ea typeface="Garamond"/>
              <a:cs typeface="Garamond"/>
              <a:sym typeface="Avenir"/>
            </a:endParaRPr>
          </a:p>
          <a:p>
            <a:pPr>
              <a:buClr>
                <a:schemeClr val="dk2"/>
              </a:buClr>
              <a:buSzPts val="3200"/>
              <a:buFont typeface="Garamond"/>
              <a:buNone/>
            </a:pPr>
            <a:r>
              <a:rPr lang="en-US" sz="2400" dirty="0">
                <a:solidFill>
                  <a:schemeClr val="bg2"/>
                </a:solidFill>
                <a:latin typeface="Avenir Next Ultra Light" panose="020B0203020202020204" pitchFamily="34" charset="77"/>
                <a:ea typeface="Garamond"/>
                <a:cs typeface="Garamond"/>
                <a:sym typeface="Avenir"/>
              </a:rPr>
              <a:t>IMPACT MANAGEMENT CAPABILITY </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ASSESSMENT</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REPORT</a:t>
            </a:r>
          </a:p>
        </p:txBody>
      </p:sp>
      <p:sp>
        <p:nvSpPr>
          <p:cNvPr id="281" name="TextBox 280"/>
          <p:cNvSpPr txBox="1"/>
          <p:nvPr/>
        </p:nvSpPr>
        <p:spPr>
          <a:xfrm>
            <a:off x="8229600" y="457200"/>
            <a:ext cx="1828800" cy="457200"/>
          </a:xfrm>
          <a:prstGeom prst="rect">
            <a:avLst/>
          </a:prstGeom>
          <a:noFill/>
        </p:spPr>
        <p:txBody>
          <a:bodyPr wrap="none">
            <a:spAutoFit/>
          </a:bodyPr>
          <a:lstStyle/>
          <a:p>
            <a:pPr algn="r">
              <a:defRPr b="0" sz="3200">
                <a:solidFill>
                  <a:srgbClr val="425369"/>
                </a:solidFill>
                <a:latin typeface="Avenir Next"/>
              </a:defRPr>
            </a:pPr>
            <a:r>
              <a:rPr/>
              <a:t>V&amp;A WATERFRONT</a:t>
            </a:r>
          </a:p>
        </p:txBody>
      </p:sp>
      <p:sp>
        <p:nvSpPr>
          <p:cNvPr id="282" name="TextBox 281"/>
          <p:cNvSpPr txBox="1"/>
          <p:nvPr/>
        </p:nvSpPr>
        <p:spPr>
          <a:xfrm>
            <a:off x="7680960" y="3657600"/>
            <a:ext cx="1828800" cy="457200"/>
          </a:xfrm>
          <a:prstGeom prst="rect">
            <a:avLst/>
          </a:prstGeom>
          <a:noFill/>
        </p:spPr>
        <p:txBody>
          <a:bodyPr wrap="none">
            <a:spAutoFit/>
          </a:bodyPr>
          <a:lstStyle/>
          <a:p>
            <a:pPr algn="l">
              <a:defRPr b="1" sz="2100">
                <a:solidFill>
                  <a:srgbClr val="425369"/>
                </a:solidFill>
                <a:latin typeface="Avenir Next"/>
              </a:defRPr>
            </a:pPr>
            <a:r>
              <a:rPr/>
              <a:t>RELATIV IMPACT</a:t>
            </a:r>
          </a:p>
        </p:txBody>
      </p:sp>
      <p:sp>
        <p:nvSpPr>
          <p:cNvPr id="283" name="TextBox 282"/>
          <p:cNvSpPr txBox="1"/>
          <p:nvPr/>
        </p:nvSpPr>
        <p:spPr>
          <a:xfrm>
            <a:off x="8183879" y="4023360"/>
            <a:ext cx="1828800" cy="457200"/>
          </a:xfrm>
          <a:prstGeom prst="rect">
            <a:avLst/>
          </a:prstGeom>
          <a:noFill/>
        </p:spPr>
        <p:txBody>
          <a:bodyPr wrap="none">
            <a:spAutoFit/>
          </a:bodyPr>
          <a:lstStyle/>
          <a:p>
            <a:pPr algn="r">
              <a:defRPr b="0" sz="1800">
                <a:solidFill>
                  <a:srgbClr val="425369"/>
                </a:solidFill>
                <a:latin typeface="Avenir Next"/>
              </a:defRPr>
            </a:pPr>
            <a:r>
              <a:rPr/>
              <a:t>APRIL 2024</a:t>
            </a:r>
          </a:p>
        </p:txBody>
      </p:sp>
    </p:spTree>
    <p:extLst>
      <p:ext uri="{BB962C8B-B14F-4D97-AF65-F5344CB8AC3E}">
        <p14:creationId xmlns:p14="http://schemas.microsoft.com/office/powerpoint/2010/main" val="4096509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52AE06D-3120-3A01-4648-99D0FC51082E}"/>
              </a:ext>
            </a:extLst>
          </p:cNvPr>
          <p:cNvSpPr>
            <a:spLocks noGrp="1"/>
          </p:cNvSpPr>
          <p:nvPr>
            <p:ph type="title"/>
          </p:nvPr>
        </p:nvSpPr>
        <p:spPr/>
        <p:txBody>
          <a:bodyPr>
            <a:normAutofit fontScale="90000"/>
          </a:bodyPr>
          <a:lstStyle/>
          <a:p>
            <a:r>
              <a:rPr lang="en-GB" dirty="0"/>
              <a:t>RESULTS AND RECOMMNEDATIONS</a:t>
            </a:r>
          </a:p>
        </p:txBody>
      </p:sp>
      <p:sp>
        <p:nvSpPr>
          <p:cNvPr id="9" name="Text Placeholder 8">
            <a:extLst>
              <a:ext uri="{FF2B5EF4-FFF2-40B4-BE49-F238E27FC236}">
                <a16:creationId xmlns:a16="http://schemas.microsoft.com/office/drawing/2014/main" id="{8C139CFA-4A26-0420-AAFD-DCF53DF607B6}"/>
              </a:ext>
            </a:extLst>
          </p:cNvPr>
          <p:cNvSpPr>
            <a:spLocks noGrp="1"/>
          </p:cNvSpPr>
          <p:nvPr>
            <p:ph type="body" idx="1"/>
          </p:nvPr>
        </p:nvSpPr>
        <p:spPr/>
        <p:txBody>
          <a:bodyPr/>
          <a:lstStyle/>
          <a:p>
            <a:endParaRPr lang="en-GB"/>
          </a:p>
        </p:txBody>
      </p:sp>
      <p:sp>
        <p:nvSpPr>
          <p:cNvPr id="10" name="Text Placeholder 9">
            <a:extLst>
              <a:ext uri="{FF2B5EF4-FFF2-40B4-BE49-F238E27FC236}">
                <a16:creationId xmlns:a16="http://schemas.microsoft.com/office/drawing/2014/main" id="{5244A668-D81D-3D2B-D6CD-7C9136B8B1AF}"/>
              </a:ext>
            </a:extLst>
          </p:cNvPr>
          <p:cNvSpPr>
            <a:spLocks noGrp="1"/>
          </p:cNvSpPr>
          <p:nvPr>
            <p:ph type="body" sz="quarter" idx="10"/>
          </p:nvPr>
        </p:nvSpPr>
        <p:spPr/>
        <p:txBody>
          <a:bodyPr>
            <a:normAutofit lnSpcReduction="10000"/>
          </a:bodyPr>
          <a:lstStyle/>
          <a:p>
            <a:r>
              <a:rPr lang="en-GB" dirty="0"/>
              <a:t>3</a:t>
            </a:r>
          </a:p>
        </p:txBody>
      </p:sp>
      <p:sp>
        <p:nvSpPr>
          <p:cNvPr id="4" name="Slide Number Placeholder 3">
            <a:extLst>
              <a:ext uri="{FF2B5EF4-FFF2-40B4-BE49-F238E27FC236}">
                <a16:creationId xmlns:a16="http://schemas.microsoft.com/office/drawing/2014/main" id="{75DC1EE6-7322-93C3-526F-6DAA384B9827}"/>
              </a:ext>
            </a:extLst>
          </p:cNvPr>
          <p:cNvSpPr>
            <a:spLocks noGrp="1"/>
          </p:cNvSpPr>
          <p:nvPr>
            <p:ph type="sldNum" idx="4294967295"/>
          </p:nvPr>
        </p:nvSpPr>
        <p:spPr>
          <a:xfrm>
            <a:off x="0" y="5378450"/>
            <a:ext cx="438150" cy="303213"/>
          </a:xfrm>
        </p:spPr>
        <p:txBody>
          <a:bodyPr/>
          <a:lstStyle/>
          <a:p>
            <a:fld id="{00000000-1234-1234-1234-123412341234}" type="slidenum">
              <a:rPr lang="en-US" smtClean="0"/>
              <a:pPr/>
              <a:t>10</a:t>
            </a:fld>
            <a:endParaRPr lang="en-US"/>
          </a:p>
        </p:txBody>
      </p:sp>
    </p:spTree>
    <p:extLst>
      <p:ext uri="{BB962C8B-B14F-4D97-AF65-F5344CB8AC3E}">
        <p14:creationId xmlns:p14="http://schemas.microsoft.com/office/powerpoint/2010/main" val="2496680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7327A-F408-649F-ED0F-E990303B0894}"/>
              </a:ext>
            </a:extLst>
          </p:cNvPr>
          <p:cNvSpPr>
            <a:spLocks noGrp="1"/>
          </p:cNvSpPr>
          <p:nvPr>
            <p:ph type="title"/>
          </p:nvPr>
        </p:nvSpPr>
        <p:spPr/>
        <p:txBody>
          <a:bodyPr/>
          <a:lstStyle/>
          <a:p>
            <a:r>
              <a:rPr lang="en-US" dirty="0"/>
              <a:t>RESULTS: STRATEGY</a:t>
            </a:r>
          </a:p>
        </p:txBody>
      </p:sp>
      <p:sp>
        <p:nvSpPr>
          <p:cNvPr id="3" name="Text Placeholder 2">
            <a:extLst>
              <a:ext uri="{FF2B5EF4-FFF2-40B4-BE49-F238E27FC236}">
                <a16:creationId xmlns:a16="http://schemas.microsoft.com/office/drawing/2014/main" id="{A3250C41-3651-9B1E-B98E-3FE07A6ACAC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355B6410-7105-7C9A-F9E1-7A3D87F6CE99}"/>
              </a:ext>
            </a:extLst>
          </p:cNvPr>
          <p:cNvSpPr>
            <a:spLocks noGrp="1"/>
          </p:cNvSpPr>
          <p:nvPr>
            <p:ph type="body" sz="quarter" idx="10"/>
          </p:nvPr>
        </p:nvSpPr>
        <p:spPr/>
        <p:txBody>
          <a:bodyPr>
            <a:normAutofit lnSpcReduction="10000"/>
          </a:bodyPr>
          <a:lstStyle/>
          <a:p>
            <a:r>
              <a:rPr lang="en-US" dirty="0"/>
              <a:t>1</a:t>
            </a:r>
          </a:p>
        </p:txBody>
      </p:sp>
    </p:spTree>
    <p:extLst>
      <p:ext uri="{BB962C8B-B14F-4D97-AF65-F5344CB8AC3E}">
        <p14:creationId xmlns:p14="http://schemas.microsoft.com/office/powerpoint/2010/main" val="992355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2D8803-997C-4DED-FEFD-521124FB57C8}"/>
              </a:ext>
            </a:extLst>
          </p:cNvPr>
          <p:cNvSpPr>
            <a:spLocks noGrp="1"/>
          </p:cNvSpPr>
          <p:nvPr>
            <p:ph type="body" idx="1"/>
          </p:nvPr>
        </p:nvSpPr>
        <p:spPr>
          <a:xfrm>
            <a:off x="490481" y="884095"/>
            <a:ext cx="9191346" cy="3814427"/>
          </a:xfrm>
        </p:spPr>
        <p:txBody>
          <a:bodyPr>
            <a:normAutofit/>
          </a:bodyPr>
          <a:lstStyle/>
          <a:p>
            <a:pPr marL="3175" indent="0">
              <a:buNone/>
            </a:pPr>
            <a:r>
              <a:rPr lang="en-GB" b="1" dirty="0">
                <a:solidFill>
                  <a:srgbClr val="425369"/>
                </a:solidFill>
                <a:latin typeface="Avenir Next"/>
              </a:rPr>
              <a:t>Impact strategy</a:t>
            </a:r>
            <a:endParaRPr lang="en-GB" b="1" dirty="0">
              <a:solidFill>
                <a:srgbClr val="425369"/>
              </a:solidFill>
            </a:endParaRPr>
          </a:p>
          <a:p>
            <a:pPr marL="3175" indent="0">
              <a:buNone/>
            </a:pPr>
            <a:r>
              <a:rPr lang="en-GB" dirty="0">
                <a:solidFill>
                  <a:srgbClr val="425369"/>
                </a:solidFill>
                <a:latin typeface="Avenir Next"/>
              </a:rPr>
              <a:t>An impact strategy clearly outlines your organisation's purpose. It is a detailed roadmap to achieve your intended impact and provides a long-term vision of how such impact will be achieved and measured to determine success (Investment Impact Index, 2019). This could take the form of a Theory of Change, impact thesis or something similar.</a:t>
            </a: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Capability Purpose</a:t>
            </a:r>
            <a:endParaRPr lang="en-GB" dirty="0">
              <a:solidFill>
                <a:srgbClr val="425369"/>
              </a:solidFill>
            </a:endParaRPr>
          </a:p>
          <a:p>
            <a:pPr marL="3175" indent="0">
              <a:buNone/>
            </a:pPr>
            <a:r>
              <a:rPr lang="en-GB" dirty="0">
                <a:solidFill>
                  <a:srgbClr val="425369"/>
                </a:solidFill>
                <a:latin typeface="Avenir Next"/>
              </a:rPr>
              <a:t>Each capability (defined as processes, tools, skills, behaviours, and organisation that help an organisation deliver an outcome) within an organisation has a purpose – a role to play in relation to achieving the organisation’s purpose and strategic objectives (PWC, 2019). Ideally, this purpose should be clearly aligned with the organisation's strategy and desired impact (Turner, Crawford &amp; Hobbs, 2004).</a:t>
            </a:r>
          </a:p>
          <a:p>
            <a:pPr marL="3175" indent="0">
              <a:buNone/>
            </a:pPr>
            <a:endParaRPr lang="en-GB" dirty="0">
              <a:solidFill>
                <a:srgbClr val="425369"/>
              </a:solidFill>
            </a:endParaRPr>
          </a:p>
          <a:p>
            <a:pPr marL="3175" indent="0">
              <a:buNone/>
            </a:pPr>
            <a:r>
              <a:rPr lang="en-GB" b="1" dirty="0">
                <a:solidFill>
                  <a:srgbClr val="425369"/>
                </a:solidFill>
                <a:latin typeface="Avenir Next"/>
              </a:rPr>
              <a:t>Capability Stakeholders</a:t>
            </a:r>
          </a:p>
          <a:p>
            <a:pPr marL="3175" indent="0">
              <a:buNone/>
            </a:pPr>
            <a:r>
              <a:rPr lang="en-GB" dirty="0">
                <a:solidFill>
                  <a:srgbClr val="425369"/>
                </a:solidFill>
                <a:latin typeface="Avenir Next"/>
              </a:rPr>
              <a:t>Stakeholders are groups of people who gain direct benefits from or are affected by your organisation's operations (Benn, </a:t>
            </a:r>
            <a:r>
              <a:rPr lang="en-GB" dirty="0" err="1">
                <a:solidFill>
                  <a:srgbClr val="425369"/>
                </a:solidFill>
                <a:latin typeface="Avenir Next"/>
              </a:rPr>
              <a:t>Abratt</a:t>
            </a:r>
            <a:r>
              <a:rPr lang="en-GB" dirty="0">
                <a:solidFill>
                  <a:srgbClr val="425369"/>
                </a:solidFill>
                <a:latin typeface="Avenir Next"/>
              </a:rPr>
              <a:t> &amp; O'Leary, 2016). Stakeholders could include shareholders, investors, beneficiaries, customers, employees, suppliers, financial supporters, and communities. In this case, we are considering the stakeholders served and / affected your impact management capability.</a:t>
            </a:r>
          </a:p>
          <a:p>
            <a:pPr marL="3175" indent="0">
              <a:buNone/>
            </a:pPr>
            <a:endParaRPr lang="en-GB" dirty="0">
              <a:solidFill>
                <a:srgbClr val="425369"/>
              </a:solidFill>
              <a:latin typeface="Avenir Next"/>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C3B35129-6FF9-CEE3-51A8-F84B52AAF3C3}"/>
              </a:ext>
            </a:extLst>
          </p:cNvPr>
          <p:cNvSpPr>
            <a:spLocks noGrp="1"/>
          </p:cNvSpPr>
          <p:nvPr>
            <p:ph type="title"/>
          </p:nvPr>
        </p:nvSpPr>
        <p:spPr/>
        <p:txBody>
          <a:bodyPr/>
          <a:lstStyle/>
          <a:p>
            <a:r>
              <a:rPr lang="en-GB"/>
              <a:t>KEY TERMS: Strategy</a:t>
            </a:r>
          </a:p>
        </p:txBody>
      </p:sp>
      <p:sp>
        <p:nvSpPr>
          <p:cNvPr id="4" name="Slide Number Placeholder 3">
            <a:extLst>
              <a:ext uri="{FF2B5EF4-FFF2-40B4-BE49-F238E27FC236}">
                <a16:creationId xmlns:a16="http://schemas.microsoft.com/office/drawing/2014/main" id="{5FEA18BC-5AA0-A427-A4D5-8A4C189299A4}"/>
              </a:ext>
            </a:extLst>
          </p:cNvPr>
          <p:cNvSpPr>
            <a:spLocks noGrp="1"/>
          </p:cNvSpPr>
          <p:nvPr>
            <p:ph type="sldNum" idx="12"/>
          </p:nvPr>
        </p:nvSpPr>
        <p:spPr/>
        <p:txBody>
          <a:bodyPr/>
          <a:lstStyle/>
          <a:p>
            <a:fld id="{00000000-1234-1234-1234-123412341234}" type="slidenum">
              <a:rPr lang="en-US" smtClean="0"/>
              <a:pPr/>
              <a:t>12</a:t>
            </a:fld>
            <a:endParaRPr lang="en-US"/>
          </a:p>
        </p:txBody>
      </p:sp>
      <p:sp>
        <p:nvSpPr>
          <p:cNvPr id="6" name="Text Placeholder 5">
            <a:extLst>
              <a:ext uri="{FF2B5EF4-FFF2-40B4-BE49-F238E27FC236}">
                <a16:creationId xmlns:a16="http://schemas.microsoft.com/office/drawing/2014/main" id="{813336D7-0B6C-B508-4383-088E5542323B}"/>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459714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Strategy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13</a:t>
            </a:fld>
            <a:endParaRPr lang="en-US"/>
          </a:p>
        </p:txBody>
      </p:sp>
      <p:sp>
        <p:nvSpPr>
          <p:cNvPr id="5" name="Text Placeholder 4">
            <a:extLst>
              <a:ext uri="{FF2B5EF4-FFF2-40B4-BE49-F238E27FC236}">
                <a16:creationId xmlns:a16="http://schemas.microsoft.com/office/drawing/2014/main" id="{58CEF56B-14AC-94F3-6F90-C02301F17CF2}"/>
              </a:ext>
            </a:extLst>
          </p:cNvPr>
          <p:cNvSpPr>
            <a:spLocks noGrp="1"/>
          </p:cNvSpPr>
          <p:nvPr>
            <p:ph type="body" idx="2"/>
          </p:nvPr>
        </p:nvSpPr>
        <p:spPr>
          <a:xfrm>
            <a:off x="484188" y="706395"/>
            <a:ext cx="9191625" cy="334963"/>
          </a:xfrm>
        </p:spPr>
        <p:txBody>
          <a:bodyPr/>
          <a:lstStyle/>
          <a:p>
            <a:r>
              <a:rPr lang="en-GB" sz="1200" dirty="0"/>
              <a:t>The graph below reflects your current stage of maturity in relation to </a:t>
            </a:r>
            <a:r>
              <a:rPr lang="en-GB" sz="1200" b="1" dirty="0"/>
              <a:t>strategy</a:t>
            </a:r>
            <a:r>
              <a:rPr lang="en-GB" sz="1200" dirty="0"/>
              <a:t> and the elements which constitute this dimension.</a:t>
            </a:r>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7" name="TextBox 6">
            <a:extLst>
              <a:ext uri="{FF2B5EF4-FFF2-40B4-BE49-F238E27FC236}">
                <a16:creationId xmlns:a16="http://schemas.microsoft.com/office/drawing/2014/main" id="{E2D5DEF8-2B10-6433-F4FA-777E7A00EBE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8" name="TextBox 7">
            <a:extLst>
              <a:ext uri="{FF2B5EF4-FFF2-40B4-BE49-F238E27FC236}">
                <a16:creationId xmlns:a16="http://schemas.microsoft.com/office/drawing/2014/main" id="{6DA1117B-C590-734A-D2DE-A7DBD5AD9B54}"/>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6" name="Picture 15" descr="Strate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4055809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19916-F373-5B8D-37CC-593ECD688B57}"/>
              </a:ext>
            </a:extLst>
          </p:cNvPr>
          <p:cNvSpPr>
            <a:spLocks noGrp="1"/>
          </p:cNvSpPr>
          <p:nvPr>
            <p:ph type="title"/>
          </p:nvPr>
        </p:nvSpPr>
        <p:spPr>
          <a:xfrm>
            <a:off x="484327" y="88087"/>
            <a:ext cx="9191347" cy="724114"/>
          </a:xfrm>
        </p:spPr>
        <p:txBody>
          <a:bodyPr/>
          <a:lstStyle/>
          <a:p>
            <a:r>
              <a:rPr lang="en-GB" dirty="0"/>
              <a:t>Recommendations: Strategy</a:t>
            </a:r>
          </a:p>
        </p:txBody>
      </p:sp>
      <p:sp>
        <p:nvSpPr>
          <p:cNvPr id="4" name="Slide Number Placeholder 3">
            <a:extLst>
              <a:ext uri="{FF2B5EF4-FFF2-40B4-BE49-F238E27FC236}">
                <a16:creationId xmlns:a16="http://schemas.microsoft.com/office/drawing/2014/main" id="{BA1162CE-A033-7381-EBB4-285455CB4107}"/>
              </a:ext>
            </a:extLst>
          </p:cNvPr>
          <p:cNvSpPr>
            <a:spLocks noGrp="1"/>
          </p:cNvSpPr>
          <p:nvPr>
            <p:ph type="sldNum" idx="12"/>
          </p:nvPr>
        </p:nvSpPr>
        <p:spPr/>
        <p:txBody>
          <a:bodyPr/>
          <a:lstStyle/>
          <a:p>
            <a:fld id="{00000000-1234-1234-1234-123412341234}" type="slidenum">
              <a:rPr lang="en-US" smtClean="0"/>
              <a:pPr/>
              <a:t>14</a:t>
            </a:fld>
            <a:endParaRPr lang="en-US"/>
          </a:p>
        </p:txBody>
      </p:sp>
      <p:sp>
        <p:nvSpPr>
          <p:cNvPr id="6" name="Text Placeholder 5">
            <a:extLst>
              <a:ext uri="{FF2B5EF4-FFF2-40B4-BE49-F238E27FC236}">
                <a16:creationId xmlns:a16="http://schemas.microsoft.com/office/drawing/2014/main" id="{360FCA97-2A2F-A681-B79F-07D312F68815}"/>
              </a:ext>
            </a:extLst>
          </p:cNvPr>
          <p:cNvSpPr>
            <a:spLocks noGrp="1"/>
          </p:cNvSpPr>
          <p:nvPr>
            <p:ph type="body" sz="quarter" idx="13"/>
          </p:nvPr>
        </p:nvSpPr>
        <p:spPr/>
        <p:txBody>
          <a:bodyPr/>
          <a:lstStyle/>
          <a:p>
            <a:r>
              <a:rPr lang="en-GB" dirty="0"/>
              <a:t>Capability ASSESSMENT Report</a:t>
            </a:r>
          </a:p>
        </p:txBody>
      </p:sp>
      <p:sp>
        <p:nvSpPr>
          <p:cNvPr id="8" name="Text Placeholder 4">
            <a:extLst>
              <a:ext uri="{FF2B5EF4-FFF2-40B4-BE49-F238E27FC236}">
                <a16:creationId xmlns:a16="http://schemas.microsoft.com/office/drawing/2014/main" id="{EA956419-1F58-759A-E755-B8550B99FE66}"/>
              </a:ext>
            </a:extLst>
          </p:cNvPr>
          <p:cNvSpPr txBox="1">
            <a:spLocks/>
          </p:cNvSpPr>
          <p:nvPr/>
        </p:nvSpPr>
        <p:spPr>
          <a:xfrm>
            <a:off x="384047" y="719691"/>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100" dirty="0"/>
              <a:t>The table below outlines the recommended actions to close gaps towards intended future state across the Strategy dimension. </a:t>
            </a:r>
          </a:p>
        </p:txBody>
      </p:sp>
      <p:graphicFrame>
        <p:nvGraphicFramePr>
          <p:cNvPr id="2" name="Table 1">
            <a:extLst>
              <a:ext uri="{FF2B5EF4-FFF2-40B4-BE49-F238E27FC236}">
                <a16:creationId xmlns:a16="http://schemas.microsoft.com/office/drawing/2014/main" id="{C58F5A80-4412-C677-74A9-25AB4B71011C}"/>
              </a:ext>
            </a:extLst>
          </p:cNvPr>
          <p:cNvGraphicFramePr>
            <a:graphicFrameLocks noGrp="1"/>
          </p:cNvGraphicFramePr>
          <p:nvPr>
            <p:extLst>
              <p:ext uri="{D42A27DB-BD31-4B8C-83A1-F6EECF244321}">
                <p14:modId xmlns:p14="http://schemas.microsoft.com/office/powerpoint/2010/main" val="3005635137"/>
              </p:ext>
            </p:extLst>
          </p:nvPr>
        </p:nvGraphicFramePr>
        <p:xfrm>
          <a:off x="484189" y="1212316"/>
          <a:ext cx="9191348" cy="3333051"/>
        </p:xfrm>
        <a:graphic>
          <a:graphicData uri="http://schemas.openxmlformats.org/drawingml/2006/table">
            <a:tbl>
              <a:tblPr firstRow="1" bandRow="1">
                <a:tableStyleId>{1F02C8CB-3554-490A-8132-436DD5CF1DB2}</a:tableStyleId>
              </a:tblPr>
              <a:tblGrid>
                <a:gridCol w="1396158">
                  <a:extLst>
                    <a:ext uri="{9D8B030D-6E8A-4147-A177-3AD203B41FA5}">
                      <a16:colId xmlns:a16="http://schemas.microsoft.com/office/drawing/2014/main" val="139194685"/>
                    </a:ext>
                  </a:extLst>
                </a:gridCol>
                <a:gridCol w="7795190">
                  <a:extLst>
                    <a:ext uri="{9D8B030D-6E8A-4147-A177-3AD203B41FA5}">
                      <a16:colId xmlns:a16="http://schemas.microsoft.com/office/drawing/2014/main" val="472247308"/>
                    </a:ext>
                  </a:extLst>
                </a:gridCol>
              </a:tblGrid>
              <a:tr h="740771">
                <a:tc>
                  <a:txBody>
                    <a:bodyPr/>
                    <a:lstStyle/>
                    <a:p>
                      <a:pPr>
                        <a:lnSpc>
                          <a:spcPct val="120000"/>
                        </a:lnSpc>
                      </a:pPr>
                      <a:r>
                        <a:rPr lang="en-GB" sz="1200" b="0" dirty="0">
                          <a:solidFill>
                            <a:schemeClr val="bg1"/>
                          </a:solidFill>
                          <a:latin typeface="Avenir Next" panose="020B0503020202020204" pitchFamily="34" charset="0"/>
                        </a:rPr>
                        <a:t>CAPABILITY PURPOSE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727969">
                <a:tc>
                  <a:txBody>
                    <a:bodyPr/>
                    <a:lstStyle/>
                    <a:p>
                      <a:pPr>
                        <a:lnSpc>
                          <a:spcPct val="120000"/>
                        </a:lnSpc>
                      </a:pPr>
                      <a:r>
                        <a:rPr lang="en-GB" sz="1200" b="0" dirty="0">
                          <a:solidFill>
                            <a:schemeClr val="bg1"/>
                          </a:solidFill>
                          <a:latin typeface="Avenir Next" panose="020B0503020202020204" pitchFamily="34" charset="0"/>
                        </a:rPr>
                        <a:t>CAPABILITY STAKEHOLDERS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1864311">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STRATEGY</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9" name="TextBox 8"/>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As the Impact Management capability is established, the purpose needs to be developed and defined and prioritised in </a:t>
            </a:r>
          </a:p>
          <a:p>
            <a:pPr algn="l">
              <a:defRPr b="0" sz="950">
                <a:solidFill>
                  <a:srgbClr val="425369"/>
                </a:solidFill>
                <a:latin typeface="Avenir Next"/>
              </a:defRPr>
            </a:pPr>
            <a:r>
              <a:rPr/>
              <a:t>the context of the organization and its strategy. Consideration needs to be given to the potential to spin off in the future </a:t>
            </a:r>
          </a:p>
          <a:p>
            <a:pPr algn="l">
              <a:defRPr b="0" sz="950">
                <a:solidFill>
                  <a:srgbClr val="425369"/>
                </a:solidFill>
                <a:latin typeface="Avenir Next"/>
              </a:defRPr>
            </a:pPr>
            <a:r>
              <a:rPr/>
              <a:t>and the implications of this for the Impact Management capability and its position within the organization.​</a:t>
            </a:r>
          </a:p>
        </p:txBody>
      </p:sp>
      <p:sp>
        <p:nvSpPr>
          <p:cNvPr id="10" name="TextBox 9"/>
          <p:cNvSpPr txBox="1"/>
          <p:nvPr/>
        </p:nvSpPr>
        <p:spPr>
          <a:xfrm>
            <a:off x="2651760" y="2011680"/>
            <a:ext cx="6400800" cy="914400"/>
          </a:xfrm>
          <a:prstGeom prst="rect">
            <a:avLst/>
          </a:prstGeom>
          <a:noFill/>
        </p:spPr>
        <p:txBody>
          <a:bodyPr wrap="none">
            <a:spAutoFit/>
          </a:bodyPr>
          <a:lstStyle/>
          <a:p>
            <a:pPr algn="l">
              <a:defRPr b="0" sz="950">
                <a:solidFill>
                  <a:srgbClr val="425369"/>
                </a:solidFill>
                <a:latin typeface="Avenir Next"/>
              </a:defRPr>
            </a:pPr>
            <a:r>
              <a:rPr/>
              <a:t>Identify the stakeholders of the Impact Management capability to clarify and clearly articulate the purpose within the </a:t>
            </a:r>
          </a:p>
          <a:p>
            <a:pPr algn="l">
              <a:defRPr b="0" sz="950">
                <a:solidFill>
                  <a:srgbClr val="425369"/>
                </a:solidFill>
                <a:latin typeface="Avenir Next"/>
              </a:defRPr>
            </a:pPr>
            <a:r>
              <a:rPr/>
              <a:t>context and operating structure. </a:t>
            </a:r>
          </a:p>
        </p:txBody>
      </p:sp>
      <p:sp>
        <p:nvSpPr>
          <p:cNvPr id="11" name="TextBox 10"/>
          <p:cNvSpPr txBox="1"/>
          <p:nvPr/>
        </p:nvSpPr>
        <p:spPr>
          <a:xfrm>
            <a:off x="2761488" y="2651760"/>
            <a:ext cx="6400800" cy="914400"/>
          </a:xfrm>
          <a:prstGeom prst="rect">
            <a:avLst/>
          </a:prstGeom>
          <a:noFill/>
        </p:spPr>
        <p:txBody>
          <a:bodyPr wrap="none">
            <a:spAutoFit/>
          </a:bodyPr>
          <a:lstStyle/>
          <a:p>
            <a:pPr algn="l">
              <a:defRPr b="0" sz="950">
                <a:solidFill>
                  <a:srgbClr val="425369"/>
                </a:solidFill>
                <a:latin typeface="Avenir Next"/>
              </a:defRPr>
            </a:pPr>
            <a:r>
              <a:rPr/>
              <a:t>Plan a Theory of Change retrospective and review for the end of Year one of implementation to incorporate adaptation </a:t>
            </a:r>
          </a:p>
          <a:p>
            <a:pPr algn="l">
              <a:defRPr b="0" sz="950">
                <a:solidFill>
                  <a:srgbClr val="425369"/>
                </a:solidFill>
                <a:latin typeface="Avenir Next"/>
              </a:defRPr>
            </a:pPr>
            <a:r>
              <a:rPr/>
              <a:t>and lessons learnt from implementation in practice, assessing the consistency of the context and driving factors of the </a:t>
            </a:r>
          </a:p>
          <a:p>
            <a:pPr algn="l">
              <a:defRPr b="0" sz="950">
                <a:solidFill>
                  <a:srgbClr val="425369"/>
                </a:solidFill>
                <a:latin typeface="Avenir Next"/>
              </a:defRPr>
            </a:pPr>
            <a:r>
              <a:rPr/>
              <a:t>Theory of Change, as well as contextual shifts and changes to assumptions and risks that could trigger strategic shifts. The </a:t>
            </a:r>
          </a:p>
          <a:p>
            <a:pPr algn="l">
              <a:defRPr b="0" sz="950">
                <a:solidFill>
                  <a:srgbClr val="425369"/>
                </a:solidFill>
                <a:latin typeface="Avenir Next"/>
              </a:defRPr>
            </a:pPr>
            <a:r>
              <a:rPr/>
              <a:t>review process should seek to engage those with lived experience (such as program staff and partners) implementing on </a:t>
            </a:r>
          </a:p>
          <a:p>
            <a:pPr algn="l">
              <a:defRPr b="0" sz="950">
                <a:solidFill>
                  <a:srgbClr val="425369"/>
                </a:solidFill>
                <a:latin typeface="Avenir Next"/>
              </a:defRPr>
            </a:pPr>
            <a:r>
              <a:rPr/>
              <a:t>the ground (those closest to the problem), to understand what is working, what is not working, what needs in the </a:t>
            </a:r>
          </a:p>
          <a:p>
            <a:pPr algn="l">
              <a:defRPr b="0" sz="950">
                <a:solidFill>
                  <a:srgbClr val="425369"/>
                </a:solidFill>
                <a:latin typeface="Avenir Next"/>
              </a:defRPr>
            </a:pPr>
            <a:r>
              <a:rPr/>
              <a:t>community are hindering progress and what needs are/remain a priority in order to build capacity and resilience within </a:t>
            </a:r>
          </a:p>
          <a:p>
            <a:pPr algn="l">
              <a:defRPr b="0" sz="950">
                <a:solidFill>
                  <a:srgbClr val="425369"/>
                </a:solidFill>
                <a:latin typeface="Avenir Next"/>
              </a:defRPr>
            </a:pPr>
            <a:r>
              <a:rPr/>
              <a:t>individuals and communities served. This should help to strengthen the clarity and case that can be made through the </a:t>
            </a:r>
          </a:p>
          <a:p>
            <a:pPr algn="l">
              <a:defRPr b="0" sz="950">
                <a:solidFill>
                  <a:srgbClr val="425369"/>
                </a:solidFill>
                <a:latin typeface="Avenir Next"/>
              </a:defRPr>
            </a:pPr>
            <a:r>
              <a:rPr/>
              <a:t>Theory of Change for how and why your work will bring the intended change.​ Leveraging stakeholder experience and </a:t>
            </a:r>
          </a:p>
          <a:p>
            <a:pPr algn="l">
              <a:defRPr b="0" sz="950">
                <a:solidFill>
                  <a:srgbClr val="425369"/>
                </a:solidFill>
                <a:latin typeface="Avenir Next"/>
              </a:defRPr>
            </a:pPr>
            <a:r>
              <a:rPr/>
              <a:t>expertise will help bring focus and clarity, as well as confidence to funders and partners. This will also ensure the Impact </a:t>
            </a:r>
          </a:p>
          <a:p>
            <a:pPr algn="l">
              <a:defRPr b="0" sz="950">
                <a:solidFill>
                  <a:srgbClr val="425369"/>
                </a:solidFill>
                <a:latin typeface="Avenir Next"/>
              </a:defRPr>
            </a:pPr>
            <a:r>
              <a:rPr/>
              <a:t>Strategy remains widely known and socialised, providing a clear focal point to rally around and focus continued effort. ​​</a:t>
            </a:r>
          </a:p>
        </p:txBody>
      </p:sp>
    </p:spTree>
    <p:extLst>
      <p:ext uri="{BB962C8B-B14F-4D97-AF65-F5344CB8AC3E}">
        <p14:creationId xmlns:p14="http://schemas.microsoft.com/office/powerpoint/2010/main" val="3320650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196A-5097-B2DD-71FB-B1DFFA2921B4}"/>
              </a:ext>
            </a:extLst>
          </p:cNvPr>
          <p:cNvSpPr>
            <a:spLocks noGrp="1"/>
          </p:cNvSpPr>
          <p:nvPr>
            <p:ph type="title"/>
          </p:nvPr>
        </p:nvSpPr>
        <p:spPr/>
        <p:txBody>
          <a:bodyPr/>
          <a:lstStyle/>
          <a:p>
            <a:r>
              <a:rPr lang="en-US" dirty="0"/>
              <a:t>RESULTS: TALENT</a:t>
            </a:r>
          </a:p>
        </p:txBody>
      </p:sp>
      <p:sp>
        <p:nvSpPr>
          <p:cNvPr id="3" name="Text Placeholder 2">
            <a:extLst>
              <a:ext uri="{FF2B5EF4-FFF2-40B4-BE49-F238E27FC236}">
                <a16:creationId xmlns:a16="http://schemas.microsoft.com/office/drawing/2014/main" id="{A7A86AA6-3299-AA13-8F4B-5BF19741F794}"/>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173495D-179D-0D0C-9934-381E9DD8F9B2}"/>
              </a:ext>
            </a:extLst>
          </p:cNvPr>
          <p:cNvSpPr>
            <a:spLocks noGrp="1"/>
          </p:cNvSpPr>
          <p:nvPr>
            <p:ph type="body" sz="quarter" idx="10"/>
          </p:nvPr>
        </p:nvSpPr>
        <p:spPr/>
        <p:txBody>
          <a:bodyPr>
            <a:normAutofit lnSpcReduction="10000"/>
          </a:bodyPr>
          <a:lstStyle/>
          <a:p>
            <a:r>
              <a:rPr lang="en-US" dirty="0"/>
              <a:t>2</a:t>
            </a:r>
          </a:p>
        </p:txBody>
      </p:sp>
    </p:spTree>
    <p:extLst>
      <p:ext uri="{BB962C8B-B14F-4D97-AF65-F5344CB8AC3E}">
        <p14:creationId xmlns:p14="http://schemas.microsoft.com/office/powerpoint/2010/main" val="355833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1E7F5-718A-5B51-4A34-83BB09134C9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A701952-7994-6227-C9DE-2CBF5000E54B}"/>
              </a:ext>
            </a:extLst>
          </p:cNvPr>
          <p:cNvSpPr>
            <a:spLocks noGrp="1"/>
          </p:cNvSpPr>
          <p:nvPr>
            <p:ph type="body" idx="1"/>
          </p:nvPr>
        </p:nvSpPr>
        <p:spPr/>
        <p:txBody>
          <a:bodyPr/>
          <a:lstStyle/>
          <a:p>
            <a:pPr marL="3175" indent="0">
              <a:buNone/>
            </a:pPr>
            <a:r>
              <a:rPr lang="en-GB" b="1" dirty="0">
                <a:solidFill>
                  <a:srgbClr val="425369"/>
                </a:solidFill>
                <a:latin typeface="Avenir Next"/>
              </a:rPr>
              <a:t>Team Composition</a:t>
            </a:r>
          </a:p>
          <a:p>
            <a:pPr marL="3175" indent="0">
              <a:buNone/>
            </a:pPr>
            <a:r>
              <a:rPr lang="en-GB" dirty="0">
                <a:solidFill>
                  <a:srgbClr val="425369"/>
                </a:solidFill>
                <a:latin typeface="Avenir Next"/>
              </a:rPr>
              <a:t>Team composition refers to the overall mix of characteristics among people in a team. This involves putting together individuals with the relevant skill sets and expertise, to not only help a team accomplish its goals, but to also maximise the team's overall effectiveness (Cooke &amp; Hilton, 2015).</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Impact Performance</a:t>
            </a:r>
          </a:p>
          <a:p>
            <a:pPr marL="3175" indent="0">
              <a:buNone/>
            </a:pPr>
            <a:r>
              <a:rPr lang="en-GB" dirty="0">
                <a:solidFill>
                  <a:srgbClr val="425369"/>
                </a:solidFill>
                <a:latin typeface="Avenir Next"/>
              </a:rPr>
              <a:t>This refers to how well a person, project, or programme is performing against planned impact goals or objectives (Global Impact Investing Network, 2023a). Various metrics and data points help to provide a view of this performance. </a:t>
            </a:r>
          </a:p>
          <a:p>
            <a:pPr marL="3175" indent="0">
              <a:buNone/>
            </a:pPr>
            <a:endParaRPr lang="en-GB" dirty="0">
              <a:solidFill>
                <a:srgbClr val="425369"/>
              </a:solidFill>
            </a:endParaRPr>
          </a:p>
          <a:p>
            <a:pPr marL="3175" indent="0">
              <a:buNone/>
            </a:pPr>
            <a:r>
              <a:rPr lang="en-GB" b="1" dirty="0">
                <a:solidFill>
                  <a:srgbClr val="425369"/>
                </a:solidFill>
                <a:latin typeface="Avenir Next"/>
              </a:rPr>
              <a:t>Equipping</a:t>
            </a:r>
          </a:p>
          <a:p>
            <a:pPr marL="3175" indent="0">
              <a:buNone/>
            </a:pPr>
            <a:r>
              <a:rPr lang="en-GB" dirty="0">
                <a:solidFill>
                  <a:srgbClr val="425369"/>
                </a:solidFill>
                <a:latin typeface="Avenir Next"/>
              </a:rPr>
              <a:t>This refers to processes, tools, and templates that are created and utilised to support the Impact Management process (Stories for Impact 2024). </a:t>
            </a: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6A725F36-E111-9571-4AF1-C95FE9FEC9C3}"/>
              </a:ext>
            </a:extLst>
          </p:cNvPr>
          <p:cNvSpPr>
            <a:spLocks noGrp="1"/>
          </p:cNvSpPr>
          <p:nvPr>
            <p:ph type="title"/>
          </p:nvPr>
        </p:nvSpPr>
        <p:spPr/>
        <p:txBody>
          <a:bodyPr/>
          <a:lstStyle/>
          <a:p>
            <a:r>
              <a:rPr lang="en-GB">
                <a:latin typeface="Avenir Next Ultra Light"/>
              </a:rPr>
              <a:t>KEY TERMS: TALENT</a:t>
            </a:r>
            <a:endParaRPr lang="en-GB"/>
          </a:p>
        </p:txBody>
      </p:sp>
      <p:sp>
        <p:nvSpPr>
          <p:cNvPr id="4" name="Slide Number Placeholder 3">
            <a:extLst>
              <a:ext uri="{FF2B5EF4-FFF2-40B4-BE49-F238E27FC236}">
                <a16:creationId xmlns:a16="http://schemas.microsoft.com/office/drawing/2014/main" id="{F8031C5E-3A51-8416-4880-42C842621297}"/>
              </a:ext>
            </a:extLst>
          </p:cNvPr>
          <p:cNvSpPr>
            <a:spLocks noGrp="1"/>
          </p:cNvSpPr>
          <p:nvPr>
            <p:ph type="sldNum" idx="12"/>
          </p:nvPr>
        </p:nvSpPr>
        <p:spPr/>
        <p:txBody>
          <a:bodyPr/>
          <a:lstStyle/>
          <a:p>
            <a:fld id="{00000000-1234-1234-1234-123412341234}" type="slidenum">
              <a:rPr lang="en-US" smtClean="0"/>
              <a:pPr/>
              <a:t>16</a:t>
            </a:fld>
            <a:endParaRPr lang="en-US"/>
          </a:p>
        </p:txBody>
      </p:sp>
      <p:sp>
        <p:nvSpPr>
          <p:cNvPr id="6" name="Text Placeholder 5">
            <a:extLst>
              <a:ext uri="{FF2B5EF4-FFF2-40B4-BE49-F238E27FC236}">
                <a16:creationId xmlns:a16="http://schemas.microsoft.com/office/drawing/2014/main" id="{44D13448-C3D9-3D8B-BB81-C9ADB5F36456}"/>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675628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TALENT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17</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talent</a:t>
            </a:r>
            <a:r>
              <a:rPr lang="en-GB" sz="1200" dirty="0"/>
              <a:t> and the elements which constitute this dimension.</a:t>
            </a:r>
          </a:p>
        </p:txBody>
      </p:sp>
      <p:sp>
        <p:nvSpPr>
          <p:cNvPr id="2" name="TextBox 1">
            <a:extLst>
              <a:ext uri="{FF2B5EF4-FFF2-40B4-BE49-F238E27FC236}">
                <a16:creationId xmlns:a16="http://schemas.microsoft.com/office/drawing/2014/main" id="{DFF4F390-21D5-D45D-8FC7-C1CAAAC1143E}"/>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27213EAD-AB88-A47A-86B9-1D662C059E01}"/>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Tal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60361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dirty="0"/>
              <a:t>Recommendations: TALENT</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18</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606611"/>
            <a:ext cx="9191625" cy="334963"/>
          </a:xfrm>
        </p:spPr>
        <p:txBody>
          <a:bodyPr/>
          <a:lstStyle/>
          <a:p>
            <a:r>
              <a:rPr lang="en-GB" sz="1100" dirty="0"/>
              <a:t>The table below outlines the recommended actions to close gaps towards intended future state across the Talent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7F1A56B1-FD5F-B129-D071-B8E829AE48ED}"/>
              </a:ext>
            </a:extLst>
          </p:cNvPr>
          <p:cNvGraphicFramePr>
            <a:graphicFrameLocks noGrp="1"/>
          </p:cNvGraphicFramePr>
          <p:nvPr>
            <p:extLst>
              <p:ext uri="{D42A27DB-BD31-4B8C-83A1-F6EECF244321}">
                <p14:modId xmlns:p14="http://schemas.microsoft.com/office/powerpoint/2010/main" val="35620840"/>
              </p:ext>
            </p:extLst>
          </p:nvPr>
        </p:nvGraphicFramePr>
        <p:xfrm>
          <a:off x="384047" y="1122847"/>
          <a:ext cx="9464041" cy="4159366"/>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646985">
                <a:tc>
                  <a:txBody>
                    <a:bodyPr/>
                    <a:lstStyle/>
                    <a:p>
                      <a:pPr>
                        <a:lnSpc>
                          <a:spcPct val="120000"/>
                        </a:lnSpc>
                      </a:pPr>
                      <a:r>
                        <a:rPr lang="en-GB" sz="1200" b="0" dirty="0">
                          <a:solidFill>
                            <a:schemeClr val="bg1"/>
                          </a:solidFill>
                          <a:latin typeface="Avenir Next" panose="020B0503020202020204" pitchFamily="34" charset="0"/>
                        </a:rPr>
                        <a:t>EQUIPPING</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886169">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PERFORMANCE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r h="1535837">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TEAM COMPOSITION</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347499977"/>
                  </a:ext>
                </a:extLst>
              </a:tr>
            </a:tbl>
          </a:graphicData>
        </a:graphic>
      </p:graphicFrame>
      <p:sp>
        <p:nvSpPr>
          <p:cNvPr id="7" name="TextBox 6"/>
          <p:cNvSpPr txBox="1"/>
          <p:nvPr/>
        </p:nvSpPr>
        <p:spPr>
          <a:xfrm>
            <a:off x="2743200" y="1097280"/>
            <a:ext cx="6400800" cy="914400"/>
          </a:xfrm>
          <a:prstGeom prst="rect">
            <a:avLst/>
          </a:prstGeom>
          <a:noFill/>
        </p:spPr>
        <p:txBody>
          <a:bodyPr wrap="none">
            <a:spAutoFit/>
          </a:bodyPr>
          <a:lstStyle/>
          <a:p>
            <a:pPr algn="l">
              <a:defRPr b="0" sz="950">
                <a:solidFill>
                  <a:srgbClr val="425369"/>
                </a:solidFill>
                <a:latin typeface="Avenir Next"/>
              </a:defRPr>
            </a:pPr>
            <a:r>
              <a:rPr/>
              <a:t>Develop standardised templates, tools, processes, and training (collateral) to ensure consistent implementation of </a:t>
            </a:r>
          </a:p>
          <a:p>
            <a:pPr algn="l">
              <a:defRPr b="0" sz="950">
                <a:solidFill>
                  <a:srgbClr val="425369"/>
                </a:solidFill>
                <a:latin typeface="Avenir Next"/>
              </a:defRPr>
            </a:pPr>
            <a:r>
              <a:rPr/>
              <a:t>processes lead by the Impact Management Capability. (This can be prioritised once initial capability design is in place and </a:t>
            </a:r>
          </a:p>
          <a:p>
            <a:pPr algn="l">
              <a:defRPr b="0" sz="950">
                <a:solidFill>
                  <a:srgbClr val="425369"/>
                </a:solidFill>
                <a:latin typeface="Avenir Next"/>
              </a:defRPr>
            </a:pPr>
            <a:r>
              <a:rPr/>
              <a:t>the capability is established, with a workplan and prioritization of collateral to develop).​ If recruitment to fulfil the team </a:t>
            </a:r>
          </a:p>
          <a:p>
            <a:pPr algn="l">
              <a:defRPr b="0" sz="950">
                <a:solidFill>
                  <a:srgbClr val="425369"/>
                </a:solidFill>
                <a:latin typeface="Avenir Next"/>
              </a:defRPr>
            </a:pPr>
            <a:r>
              <a:rPr/>
              <a:t>composition requirements is slow and / a lower job level is required on a permanent basis, there will be a lag on the </a:t>
            </a:r>
          </a:p>
          <a:p>
            <a:pPr algn="l">
              <a:defRPr b="0" sz="950">
                <a:solidFill>
                  <a:srgbClr val="425369"/>
                </a:solidFill>
                <a:latin typeface="Avenir Next"/>
              </a:defRPr>
            </a:pPr>
            <a:r>
              <a:rPr/>
              <a:t>development of consistent collateral and training coming from the Impact Management Capability. This will have a </a:t>
            </a:r>
          </a:p>
          <a:p>
            <a:pPr algn="l">
              <a:defRPr b="0" sz="950">
                <a:solidFill>
                  <a:srgbClr val="425369"/>
                </a:solidFill>
                <a:latin typeface="Avenir Next"/>
              </a:defRPr>
            </a:pPr>
            <a:r>
              <a:rPr/>
              <a:t>knock-on effect on  implementation of impact measurement. ​A partner could assist  initially to identify and / develop </a:t>
            </a:r>
          </a:p>
          <a:p>
            <a:pPr algn="l">
              <a:defRPr b="0" sz="950">
                <a:solidFill>
                  <a:srgbClr val="425369"/>
                </a:solidFill>
                <a:latin typeface="Avenir Next"/>
              </a:defRPr>
            </a:pPr>
            <a:r>
              <a:rPr/>
              <a:t>specific standardised collateral (templates, tools, processes and training) to equip teams within the organization. In </a:t>
            </a:r>
          </a:p>
          <a:p>
            <a:pPr algn="l">
              <a:defRPr b="0" sz="950">
                <a:solidFill>
                  <a:srgbClr val="425369"/>
                </a:solidFill>
                <a:latin typeface="Avenir Next"/>
              </a:defRPr>
            </a:pPr>
            <a:r>
              <a:rPr/>
              <a:t>line with stated objectives, talent within the Impact Management Capability would also need to develop capacity to </a:t>
            </a:r>
          </a:p>
          <a:p>
            <a:pPr algn="l">
              <a:defRPr b="0" sz="950">
                <a:solidFill>
                  <a:srgbClr val="425369"/>
                </a:solidFill>
                <a:latin typeface="Avenir Next"/>
              </a:defRPr>
            </a:pPr>
            <a:r>
              <a:rPr/>
              <a:t>maintain and improve this over time and serve the growth and needs  (consideration for developing job profiles). </a:t>
            </a:r>
          </a:p>
        </p:txBody>
      </p:sp>
      <p:sp>
        <p:nvSpPr>
          <p:cNvPr id="8" name="TextBox 7"/>
          <p:cNvSpPr txBox="1"/>
          <p:nvPr/>
        </p:nvSpPr>
        <p:spPr>
          <a:xfrm>
            <a:off x="2651760" y="2834640"/>
            <a:ext cx="6400800" cy="914400"/>
          </a:xfrm>
          <a:prstGeom prst="rect">
            <a:avLst/>
          </a:prstGeom>
          <a:noFill/>
        </p:spPr>
        <p:txBody>
          <a:bodyPr wrap="none">
            <a:spAutoFit/>
          </a:bodyPr>
          <a:lstStyle/>
          <a:p>
            <a:pPr algn="l">
              <a:defRPr b="0" sz="950">
                <a:solidFill>
                  <a:srgbClr val="425369"/>
                </a:solidFill>
                <a:latin typeface="Avenir Next"/>
              </a:defRPr>
            </a:pPr>
            <a:r>
              <a:rPr/>
              <a:t>Work with HR to implement individual Impact Performance to accommodate for alignment of individual scorecards and </a:t>
            </a:r>
          </a:p>
          <a:p>
            <a:pPr algn="l">
              <a:defRPr b="0" sz="950">
                <a:solidFill>
                  <a:srgbClr val="425369"/>
                </a:solidFill>
                <a:latin typeface="Avenir Next"/>
              </a:defRPr>
            </a:pPr>
            <a:r>
              <a:rPr/>
              <a:t>performance management to the Impact Strategy. This can be a broader exercise for the way individual performance is </a:t>
            </a:r>
          </a:p>
          <a:p>
            <a:pPr algn="l">
              <a:defRPr b="0" sz="950">
                <a:solidFill>
                  <a:srgbClr val="425369"/>
                </a:solidFill>
                <a:latin typeface="Avenir Next"/>
              </a:defRPr>
            </a:pPr>
            <a:r>
              <a:rPr/>
              <a:t>considered within.​ Develop a plan to execute and integrate this  approach - including required communications and </a:t>
            </a:r>
          </a:p>
          <a:p>
            <a:pPr algn="l">
              <a:defRPr b="0" sz="950">
                <a:solidFill>
                  <a:srgbClr val="425369"/>
                </a:solidFill>
                <a:latin typeface="Avenir Next"/>
              </a:defRPr>
            </a:pPr>
            <a:r>
              <a:rPr/>
              <a:t>training of talent across all levels of the organization to co-create aligned individual scorecards and performance </a:t>
            </a:r>
          </a:p>
          <a:p>
            <a:pPr algn="l">
              <a:defRPr b="0" sz="950">
                <a:solidFill>
                  <a:srgbClr val="425369"/>
                </a:solidFill>
                <a:latin typeface="Avenir Next"/>
              </a:defRPr>
            </a:pPr>
            <a:r>
              <a:rPr/>
              <a:t>management processes accordingly.</a:t>
            </a:r>
          </a:p>
        </p:txBody>
      </p:sp>
      <p:sp>
        <p:nvSpPr>
          <p:cNvPr id="9" name="TextBox 8"/>
          <p:cNvSpPr txBox="1"/>
          <p:nvPr/>
        </p:nvSpPr>
        <p:spPr>
          <a:xfrm>
            <a:off x="2560320" y="3703320"/>
            <a:ext cx="6400800" cy="914400"/>
          </a:xfrm>
          <a:prstGeom prst="rect">
            <a:avLst/>
          </a:prstGeom>
          <a:noFill/>
        </p:spPr>
        <p:txBody>
          <a:bodyPr wrap="none">
            <a:spAutoFit/>
          </a:bodyPr>
          <a:lstStyle/>
          <a:p>
            <a:pPr algn="l">
              <a:defRPr b="0" sz="950">
                <a:solidFill>
                  <a:srgbClr val="425369"/>
                </a:solidFill>
                <a:latin typeface="Avenir Next"/>
              </a:defRPr>
            </a:pPr>
            <a:r>
              <a:rPr/>
              <a:t>If an existing senior leadership team member does not have relevant skills, qualifications and expertise in Impact </a:t>
            </a:r>
          </a:p>
          <a:p>
            <a:pPr algn="l">
              <a:defRPr b="0" sz="950">
                <a:solidFill>
                  <a:srgbClr val="425369"/>
                </a:solidFill>
                <a:latin typeface="Avenir Next"/>
              </a:defRPr>
            </a:pPr>
            <a:r>
              <a:rPr/>
              <a:t>Management, an additional role (this may include advisory capacity in the early stages) should be created and </a:t>
            </a:r>
          </a:p>
          <a:p>
            <a:pPr algn="l">
              <a:defRPr b="0" sz="950">
                <a:solidFill>
                  <a:srgbClr val="425369"/>
                </a:solidFill>
                <a:latin typeface="Avenir Next"/>
              </a:defRPr>
            </a:pPr>
            <a:r>
              <a:rPr/>
              <a:t>planned for incorporation into the structure. ​In conjunction with Process development recommendations, develop </a:t>
            </a:r>
          </a:p>
          <a:p>
            <a:pPr algn="l">
              <a:defRPr b="0" sz="950">
                <a:solidFill>
                  <a:srgbClr val="425369"/>
                </a:solidFill>
                <a:latin typeface="Avenir Next"/>
              </a:defRPr>
            </a:pPr>
            <a:r>
              <a:rPr/>
              <a:t>a capability design process to develop the capability by unpacking: the ‘job-to-be-done’ by the Impact Management </a:t>
            </a:r>
          </a:p>
          <a:p>
            <a:pPr algn="l">
              <a:defRPr b="0" sz="950">
                <a:solidFill>
                  <a:srgbClr val="425369"/>
                </a:solidFill>
                <a:latin typeface="Avenir Next"/>
              </a:defRPr>
            </a:pPr>
            <a:r>
              <a:rPr/>
              <a:t>Capability; defining the capability model (the Impact Management sub-capabilities needed); define the boundaries </a:t>
            </a:r>
          </a:p>
          <a:p>
            <a:pPr algn="l">
              <a:defRPr b="0" sz="950">
                <a:solidFill>
                  <a:srgbClr val="425369"/>
                </a:solidFill>
                <a:latin typeface="Avenir Next"/>
              </a:defRPr>
            </a:pPr>
            <a:r>
              <a:rPr/>
              <a:t>of the Impact Management Capability (what it does do and what it doesn’t do); identify the high-level processes this </a:t>
            </a:r>
          </a:p>
          <a:p>
            <a:pPr algn="l">
              <a:defRPr b="0" sz="950">
                <a:solidFill>
                  <a:srgbClr val="425369"/>
                </a:solidFill>
                <a:latin typeface="Avenir Next"/>
              </a:defRPr>
            </a:pPr>
            <a:r>
              <a:rPr/>
              <a:t>capability will need to lead in order to fulfil the purpose and stakeholder needs; determine the responsibility </a:t>
            </a:r>
          </a:p>
          <a:p>
            <a:pPr algn="l">
              <a:defRPr b="0" sz="950">
                <a:solidFill>
                  <a:srgbClr val="425369"/>
                </a:solidFill>
                <a:latin typeface="Avenir Next"/>
              </a:defRPr>
            </a:pPr>
            <a:r>
              <a:rPr/>
              <a:t>assignment framework PACE. This provides a clear view of the different roles that are required, and in conjunction </a:t>
            </a:r>
          </a:p>
          <a:p>
            <a:pPr algn="l">
              <a:defRPr b="0" sz="950">
                <a:solidFill>
                  <a:srgbClr val="425369"/>
                </a:solidFill>
                <a:latin typeface="Avenir Next"/>
              </a:defRPr>
            </a:pPr>
            <a:r>
              <a:rPr/>
              <a:t>with consideration of volume of work, can inform the number of people that may be required to fulfil these roles. </a:t>
            </a:r>
          </a:p>
        </p:txBody>
      </p:sp>
    </p:spTree>
    <p:extLst>
      <p:ext uri="{BB962C8B-B14F-4D97-AF65-F5344CB8AC3E}">
        <p14:creationId xmlns:p14="http://schemas.microsoft.com/office/powerpoint/2010/main" val="1587660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6717-4B44-9FB3-C789-D0E8D8526F1C}"/>
              </a:ext>
            </a:extLst>
          </p:cNvPr>
          <p:cNvSpPr>
            <a:spLocks noGrp="1"/>
          </p:cNvSpPr>
          <p:nvPr>
            <p:ph type="title"/>
          </p:nvPr>
        </p:nvSpPr>
        <p:spPr/>
        <p:txBody>
          <a:bodyPr/>
          <a:lstStyle/>
          <a:p>
            <a:r>
              <a:rPr lang="en-US" dirty="0"/>
              <a:t>RESULTS: PROCESSES</a:t>
            </a:r>
          </a:p>
        </p:txBody>
      </p:sp>
      <p:sp>
        <p:nvSpPr>
          <p:cNvPr id="3" name="Text Placeholder 2">
            <a:extLst>
              <a:ext uri="{FF2B5EF4-FFF2-40B4-BE49-F238E27FC236}">
                <a16:creationId xmlns:a16="http://schemas.microsoft.com/office/drawing/2014/main" id="{AE096DAA-3525-6AAA-9F00-EED1DEACC6F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F814F9B-D4C1-1242-C6C6-A636C1C91BD7}"/>
              </a:ext>
            </a:extLst>
          </p:cNvPr>
          <p:cNvSpPr>
            <a:spLocks noGrp="1"/>
          </p:cNvSpPr>
          <p:nvPr>
            <p:ph type="body" sz="quarter" idx="10"/>
          </p:nvPr>
        </p:nvSpPr>
        <p:spPr/>
        <p:txBody>
          <a:bodyPr>
            <a:normAutofit lnSpcReduction="10000"/>
          </a:bodyPr>
          <a:lstStyle/>
          <a:p>
            <a:r>
              <a:rPr lang="en-US" dirty="0"/>
              <a:t>3</a:t>
            </a:r>
          </a:p>
        </p:txBody>
      </p:sp>
    </p:spTree>
    <p:extLst>
      <p:ext uri="{BB962C8B-B14F-4D97-AF65-F5344CB8AC3E}">
        <p14:creationId xmlns:p14="http://schemas.microsoft.com/office/powerpoint/2010/main" val="802944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4D5871-28FB-6D20-D32C-E013DF5F84FF}"/>
              </a:ext>
            </a:extLst>
          </p:cNvPr>
          <p:cNvSpPr>
            <a:spLocks noGrp="1"/>
          </p:cNvSpPr>
          <p:nvPr>
            <p:ph type="title"/>
          </p:nvPr>
        </p:nvSpPr>
        <p:spPr/>
        <p:txBody>
          <a:bodyPr/>
          <a:lstStyle/>
          <a:p>
            <a:r>
              <a:rPr lang="en-GB"/>
              <a:t>Contents</a:t>
            </a:r>
          </a:p>
        </p:txBody>
      </p:sp>
      <p:sp>
        <p:nvSpPr>
          <p:cNvPr id="4" name="Slide Number Placeholder 3">
            <a:extLst>
              <a:ext uri="{FF2B5EF4-FFF2-40B4-BE49-F238E27FC236}">
                <a16:creationId xmlns:a16="http://schemas.microsoft.com/office/drawing/2014/main" id="{30C2D6A8-E27B-CB7B-DDC7-C753260B32B6}"/>
              </a:ext>
            </a:extLst>
          </p:cNvPr>
          <p:cNvSpPr>
            <a:spLocks noGrp="1"/>
          </p:cNvSpPr>
          <p:nvPr>
            <p:ph type="sldNum" idx="12"/>
          </p:nvPr>
        </p:nvSpPr>
        <p:spPr/>
        <p:txBody>
          <a:bodyPr/>
          <a:lstStyle/>
          <a:p>
            <a:fld id="{00000000-1234-1234-1234-123412341234}" type="slidenum">
              <a:rPr lang="en-US" smtClean="0"/>
              <a:pPr/>
              <a:t>2</a:t>
            </a:fld>
            <a:endParaRPr lang="en-US"/>
          </a:p>
        </p:txBody>
      </p:sp>
      <p:sp>
        <p:nvSpPr>
          <p:cNvPr id="6" name="Text Placeholder 5">
            <a:extLst>
              <a:ext uri="{FF2B5EF4-FFF2-40B4-BE49-F238E27FC236}">
                <a16:creationId xmlns:a16="http://schemas.microsoft.com/office/drawing/2014/main" id="{F8974155-91BA-44E1-0A9C-F0B3AF2FA6E7}"/>
              </a:ext>
            </a:extLst>
          </p:cNvPr>
          <p:cNvSpPr>
            <a:spLocks noGrp="1"/>
          </p:cNvSpPr>
          <p:nvPr>
            <p:ph type="body" sz="quarter" idx="13"/>
          </p:nvPr>
        </p:nvSpPr>
        <p:spPr/>
        <p:txBody>
          <a:bodyPr/>
          <a:lstStyle/>
          <a:p>
            <a:r>
              <a:rPr lang="en-GB" dirty="0"/>
              <a:t>Capability ASSESSMENT Report</a:t>
            </a:r>
          </a:p>
        </p:txBody>
      </p:sp>
      <p:pic>
        <p:nvPicPr>
          <p:cNvPr id="8" name="Picture 7">
            <a:extLst>
              <a:ext uri="{FF2B5EF4-FFF2-40B4-BE49-F238E27FC236}">
                <a16:creationId xmlns:a16="http://schemas.microsoft.com/office/drawing/2014/main" id="{6331FB8C-8110-AE33-99D8-0B0F47AB6E97}"/>
              </a:ext>
            </a:extLst>
          </p:cNvPr>
          <p:cNvPicPr>
            <a:picLocks noChangeAspect="1"/>
          </p:cNvPicPr>
          <p:nvPr/>
        </p:nvPicPr>
        <p:blipFill rotWithShape="1">
          <a:blip r:embed="rId2">
            <a:alphaModFix amt="7000"/>
          </a:blip>
          <a:srcRect/>
          <a:stretch/>
        </p:blipFill>
        <p:spPr>
          <a:xfrm>
            <a:off x="1079754" y="880297"/>
            <a:ext cx="7465758" cy="4389049"/>
          </a:xfrm>
          <a:prstGeom prst="rect">
            <a:avLst/>
          </a:prstGeom>
        </p:spPr>
      </p:pic>
      <p:grpSp>
        <p:nvGrpSpPr>
          <p:cNvPr id="9" name="Group 8">
            <a:extLst>
              <a:ext uri="{FF2B5EF4-FFF2-40B4-BE49-F238E27FC236}">
                <a16:creationId xmlns:a16="http://schemas.microsoft.com/office/drawing/2014/main" id="{69477618-9D26-D22E-312C-E122985E31B5}"/>
              </a:ext>
            </a:extLst>
          </p:cNvPr>
          <p:cNvGrpSpPr/>
          <p:nvPr/>
        </p:nvGrpSpPr>
        <p:grpSpPr>
          <a:xfrm>
            <a:off x="745275" y="1455887"/>
            <a:ext cx="3950260" cy="471311"/>
            <a:chOff x="756564" y="1203994"/>
            <a:chExt cx="3950260" cy="471311"/>
          </a:xfrm>
        </p:grpSpPr>
        <p:sp>
          <p:nvSpPr>
            <p:cNvPr id="10" name="Text Placeholder 1">
              <a:extLst>
                <a:ext uri="{FF2B5EF4-FFF2-40B4-BE49-F238E27FC236}">
                  <a16:creationId xmlns:a16="http://schemas.microsoft.com/office/drawing/2014/main" id="{02FCE004-FCD9-47B5-D68D-99A02F7A8DB3}"/>
                </a:ext>
              </a:extLst>
            </p:cNvPr>
            <p:cNvSpPr txBox="1">
              <a:spLocks/>
            </p:cNvSpPr>
            <p:nvPr/>
          </p:nvSpPr>
          <p:spPr>
            <a:xfrm>
              <a:off x="756564" y="120399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a:solidFill>
                    <a:schemeClr val="accent4"/>
                  </a:solidFill>
                </a:rPr>
                <a:t>01</a:t>
              </a:r>
            </a:p>
          </p:txBody>
        </p:sp>
        <p:sp>
          <p:nvSpPr>
            <p:cNvPr id="11" name="TextBox 10">
              <a:extLst>
                <a:ext uri="{FF2B5EF4-FFF2-40B4-BE49-F238E27FC236}">
                  <a16:creationId xmlns:a16="http://schemas.microsoft.com/office/drawing/2014/main" id="{24F2E686-4531-AFDF-C2AA-DB1169C6F5B2}"/>
                </a:ext>
              </a:extLst>
            </p:cNvPr>
            <p:cNvSpPr txBox="1"/>
            <p:nvPr/>
          </p:nvSpPr>
          <p:spPr>
            <a:xfrm>
              <a:off x="1195139" y="1211295"/>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Introduction</a:t>
              </a:r>
            </a:p>
          </p:txBody>
        </p:sp>
      </p:grpSp>
      <p:grpSp>
        <p:nvGrpSpPr>
          <p:cNvPr id="12" name="Group 11">
            <a:extLst>
              <a:ext uri="{FF2B5EF4-FFF2-40B4-BE49-F238E27FC236}">
                <a16:creationId xmlns:a16="http://schemas.microsoft.com/office/drawing/2014/main" id="{D6C1BFBD-F859-F01E-A3B3-C29DE5AB8219}"/>
              </a:ext>
            </a:extLst>
          </p:cNvPr>
          <p:cNvGrpSpPr/>
          <p:nvPr/>
        </p:nvGrpSpPr>
        <p:grpSpPr>
          <a:xfrm>
            <a:off x="745275" y="2074490"/>
            <a:ext cx="3950259" cy="471311"/>
            <a:chOff x="756564" y="1822597"/>
            <a:chExt cx="3950259" cy="471311"/>
          </a:xfrm>
        </p:grpSpPr>
        <p:sp>
          <p:nvSpPr>
            <p:cNvPr id="13" name="Text Placeholder 1">
              <a:extLst>
                <a:ext uri="{FF2B5EF4-FFF2-40B4-BE49-F238E27FC236}">
                  <a16:creationId xmlns:a16="http://schemas.microsoft.com/office/drawing/2014/main" id="{1E4D9C18-C55B-2AC0-EDC8-7823DBD40201}"/>
                </a:ext>
              </a:extLst>
            </p:cNvPr>
            <p:cNvSpPr txBox="1">
              <a:spLocks/>
            </p:cNvSpPr>
            <p:nvPr/>
          </p:nvSpPr>
          <p:spPr>
            <a:xfrm>
              <a:off x="756564" y="1822597"/>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02</a:t>
              </a:r>
            </a:p>
          </p:txBody>
        </p:sp>
        <p:sp>
          <p:nvSpPr>
            <p:cNvPr id="14" name="TextBox 13">
              <a:extLst>
                <a:ext uri="{FF2B5EF4-FFF2-40B4-BE49-F238E27FC236}">
                  <a16:creationId xmlns:a16="http://schemas.microsoft.com/office/drawing/2014/main" id="{D86C2058-B975-4ECF-ABF6-6E12DDB3F7DF}"/>
                </a:ext>
              </a:extLst>
            </p:cNvPr>
            <p:cNvSpPr txBox="1"/>
            <p:nvPr/>
          </p:nvSpPr>
          <p:spPr>
            <a:xfrm>
              <a:off x="1195138" y="1829898"/>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Overview</a:t>
              </a:r>
            </a:p>
          </p:txBody>
        </p:sp>
      </p:grpSp>
      <p:grpSp>
        <p:nvGrpSpPr>
          <p:cNvPr id="15" name="Group 14">
            <a:extLst>
              <a:ext uri="{FF2B5EF4-FFF2-40B4-BE49-F238E27FC236}">
                <a16:creationId xmlns:a16="http://schemas.microsoft.com/office/drawing/2014/main" id="{E980208F-0910-FE05-F5FE-645D99549CFA}"/>
              </a:ext>
            </a:extLst>
          </p:cNvPr>
          <p:cNvGrpSpPr/>
          <p:nvPr/>
        </p:nvGrpSpPr>
        <p:grpSpPr>
          <a:xfrm>
            <a:off x="745275" y="2705766"/>
            <a:ext cx="4921860" cy="471311"/>
            <a:chOff x="756564" y="2432414"/>
            <a:chExt cx="4921860" cy="471311"/>
          </a:xfrm>
        </p:grpSpPr>
        <p:sp>
          <p:nvSpPr>
            <p:cNvPr id="16" name="Text Placeholder 1">
              <a:extLst>
                <a:ext uri="{FF2B5EF4-FFF2-40B4-BE49-F238E27FC236}">
                  <a16:creationId xmlns:a16="http://schemas.microsoft.com/office/drawing/2014/main" id="{87BC86BD-86DC-BB25-5348-3330A9C906C0}"/>
                </a:ext>
              </a:extLst>
            </p:cNvPr>
            <p:cNvSpPr txBox="1">
              <a:spLocks/>
            </p:cNvSpPr>
            <p:nvPr/>
          </p:nvSpPr>
          <p:spPr>
            <a:xfrm>
              <a:off x="756564" y="243241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03</a:t>
              </a:r>
            </a:p>
          </p:txBody>
        </p:sp>
        <p:sp>
          <p:nvSpPr>
            <p:cNvPr id="17" name="TextBox 16">
              <a:extLst>
                <a:ext uri="{FF2B5EF4-FFF2-40B4-BE49-F238E27FC236}">
                  <a16:creationId xmlns:a16="http://schemas.microsoft.com/office/drawing/2014/main" id="{4ECF22C6-0B14-26FF-109C-C515BEA08E9F}"/>
                </a:ext>
              </a:extLst>
            </p:cNvPr>
            <p:cNvSpPr txBox="1"/>
            <p:nvPr/>
          </p:nvSpPr>
          <p:spPr>
            <a:xfrm>
              <a:off x="1195137" y="2439715"/>
              <a:ext cx="4483287"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and Recommendations</a:t>
              </a:r>
            </a:p>
          </p:txBody>
        </p:sp>
      </p:grpSp>
      <p:grpSp>
        <p:nvGrpSpPr>
          <p:cNvPr id="18" name="Group 17">
            <a:extLst>
              <a:ext uri="{FF2B5EF4-FFF2-40B4-BE49-F238E27FC236}">
                <a16:creationId xmlns:a16="http://schemas.microsoft.com/office/drawing/2014/main" id="{5A9E34BC-8A48-419A-79CE-C3BAFE3F5B56}"/>
              </a:ext>
            </a:extLst>
          </p:cNvPr>
          <p:cNvGrpSpPr/>
          <p:nvPr/>
        </p:nvGrpSpPr>
        <p:grpSpPr>
          <a:xfrm>
            <a:off x="745275" y="3322240"/>
            <a:ext cx="3950257" cy="471311"/>
            <a:chOff x="756564" y="3048888"/>
            <a:chExt cx="3950257" cy="471311"/>
          </a:xfrm>
        </p:grpSpPr>
        <p:sp>
          <p:nvSpPr>
            <p:cNvPr id="19" name="Text Placeholder 1">
              <a:extLst>
                <a:ext uri="{FF2B5EF4-FFF2-40B4-BE49-F238E27FC236}">
                  <a16:creationId xmlns:a16="http://schemas.microsoft.com/office/drawing/2014/main" id="{B44C12C3-D1FD-9F25-06DB-A5E882EDCD06}"/>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04</a:t>
              </a:r>
            </a:p>
          </p:txBody>
        </p:sp>
        <p:sp>
          <p:nvSpPr>
            <p:cNvPr id="20" name="TextBox 19">
              <a:extLst>
                <a:ext uri="{FF2B5EF4-FFF2-40B4-BE49-F238E27FC236}">
                  <a16:creationId xmlns:a16="http://schemas.microsoft.com/office/drawing/2014/main" id="{17CEE4AF-3A74-3295-8B4A-64D5F0AF48F8}"/>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Next Steps</a:t>
              </a:r>
            </a:p>
          </p:txBody>
        </p:sp>
      </p:grpSp>
      <p:grpSp>
        <p:nvGrpSpPr>
          <p:cNvPr id="2" name="Group 1">
            <a:extLst>
              <a:ext uri="{FF2B5EF4-FFF2-40B4-BE49-F238E27FC236}">
                <a16:creationId xmlns:a16="http://schemas.microsoft.com/office/drawing/2014/main" id="{844F78E2-408A-9FEF-DF6E-5027044379EA}"/>
              </a:ext>
            </a:extLst>
          </p:cNvPr>
          <p:cNvGrpSpPr/>
          <p:nvPr/>
        </p:nvGrpSpPr>
        <p:grpSpPr>
          <a:xfrm>
            <a:off x="745275" y="3938713"/>
            <a:ext cx="3950257" cy="471311"/>
            <a:chOff x="756564" y="3048888"/>
            <a:chExt cx="3950257" cy="471311"/>
          </a:xfrm>
        </p:grpSpPr>
        <p:sp>
          <p:nvSpPr>
            <p:cNvPr id="5" name="Text Placeholder 1">
              <a:extLst>
                <a:ext uri="{FF2B5EF4-FFF2-40B4-BE49-F238E27FC236}">
                  <a16:creationId xmlns:a16="http://schemas.microsoft.com/office/drawing/2014/main" id="{55CFE576-F3E9-BD12-3448-135A4492FFA5}"/>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05</a:t>
              </a:r>
            </a:p>
          </p:txBody>
        </p:sp>
        <p:sp>
          <p:nvSpPr>
            <p:cNvPr id="7" name="TextBox 6">
              <a:extLst>
                <a:ext uri="{FF2B5EF4-FFF2-40B4-BE49-F238E27FC236}">
                  <a16:creationId xmlns:a16="http://schemas.microsoft.com/office/drawing/2014/main" id="{4DC79258-78C9-94DF-8206-DF3E4A5DC3E7}"/>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References</a:t>
              </a:r>
            </a:p>
          </p:txBody>
        </p:sp>
      </p:grpSp>
    </p:spTree>
    <p:extLst>
      <p:ext uri="{BB962C8B-B14F-4D97-AF65-F5344CB8AC3E}">
        <p14:creationId xmlns:p14="http://schemas.microsoft.com/office/powerpoint/2010/main" val="1696598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4E5D8-82C7-E5BD-6D48-8F91B59A7C7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DE99752-F0B7-F155-C785-E5E166E147AA}"/>
              </a:ext>
            </a:extLst>
          </p:cNvPr>
          <p:cNvSpPr>
            <a:spLocks noGrp="1"/>
          </p:cNvSpPr>
          <p:nvPr>
            <p:ph type="body" idx="1"/>
          </p:nvPr>
        </p:nvSpPr>
        <p:spPr/>
        <p:txBody>
          <a:bodyPr>
            <a:normAutofit/>
          </a:bodyPr>
          <a:lstStyle/>
          <a:p>
            <a:pPr marL="3175" indent="0">
              <a:buNone/>
            </a:pPr>
            <a:r>
              <a:rPr lang="en-GB" b="1" dirty="0">
                <a:solidFill>
                  <a:srgbClr val="425369"/>
                </a:solidFill>
                <a:latin typeface="Avenir Next"/>
              </a:rPr>
              <a:t>Processes</a:t>
            </a:r>
          </a:p>
          <a:p>
            <a:pPr marL="3175" indent="0">
              <a:buNone/>
            </a:pPr>
            <a:r>
              <a:rPr lang="en-GB" dirty="0">
                <a:solidFill>
                  <a:srgbClr val="425369"/>
                </a:solidFill>
                <a:latin typeface="Avenir Next"/>
              </a:rPr>
              <a:t>Processes are sets or groups of related activities carried out by the organisation (</a:t>
            </a:r>
            <a:r>
              <a:rPr lang="en-GB" dirty="0" err="1">
                <a:solidFill>
                  <a:srgbClr val="425369"/>
                </a:solidFill>
                <a:latin typeface="Avenir Next"/>
                <a:cs typeface="Arial"/>
              </a:rPr>
              <a:t>Faugier</a:t>
            </a:r>
            <a:r>
              <a:rPr lang="en-GB" dirty="0">
                <a:solidFill>
                  <a:srgbClr val="425369"/>
                </a:solidFill>
                <a:latin typeface="Avenir Next"/>
                <a:cs typeface="Arial"/>
              </a:rPr>
              <a:t>-Contreras, Guevara-Flores &amp; Hernández-Calderón, 2023)</a:t>
            </a:r>
            <a:r>
              <a:rPr lang="en-GB" dirty="0">
                <a:solidFill>
                  <a:srgbClr val="425369"/>
                </a:solidFill>
                <a:latin typeface="Avenir Next"/>
              </a:rPr>
              <a:t>. Here we are considering any processes which help an organisation understand, act on, and communicate its impact.</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Responsibility framework</a:t>
            </a:r>
          </a:p>
          <a:p>
            <a:pPr marL="3175" indent="0">
              <a:buNone/>
            </a:pPr>
            <a:r>
              <a:rPr lang="en-GB" dirty="0">
                <a:solidFill>
                  <a:srgbClr val="425369"/>
                </a:solidFill>
                <a:latin typeface="Avenir Next"/>
              </a:rPr>
              <a:t>A responsibility framework outlines the roles and responsibilities of the processes lead by and / performed within the Impact Management Capability (Zein, 2010).</a:t>
            </a:r>
          </a:p>
          <a:p>
            <a:pPr marL="3175" indent="0">
              <a:buNone/>
            </a:pPr>
            <a:endParaRPr lang="en-GB" dirty="0">
              <a:solidFill>
                <a:srgbClr val="425369"/>
              </a:solidFill>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8F3FAA26-1BAE-AE39-65A6-0897D52404C5}"/>
              </a:ext>
            </a:extLst>
          </p:cNvPr>
          <p:cNvSpPr>
            <a:spLocks noGrp="1"/>
          </p:cNvSpPr>
          <p:nvPr>
            <p:ph type="title"/>
          </p:nvPr>
        </p:nvSpPr>
        <p:spPr/>
        <p:txBody>
          <a:bodyPr/>
          <a:lstStyle/>
          <a:p>
            <a:r>
              <a:rPr lang="en-GB">
                <a:latin typeface="Avenir Next Ultra Light"/>
              </a:rPr>
              <a:t>KEY TERMS: PROCESSES</a:t>
            </a:r>
            <a:endParaRPr lang="en-GB"/>
          </a:p>
        </p:txBody>
      </p:sp>
      <p:sp>
        <p:nvSpPr>
          <p:cNvPr id="4" name="Slide Number Placeholder 3">
            <a:extLst>
              <a:ext uri="{FF2B5EF4-FFF2-40B4-BE49-F238E27FC236}">
                <a16:creationId xmlns:a16="http://schemas.microsoft.com/office/drawing/2014/main" id="{E517E8E3-4F53-A12F-AF21-34285DFAC5A2}"/>
              </a:ext>
            </a:extLst>
          </p:cNvPr>
          <p:cNvSpPr>
            <a:spLocks noGrp="1"/>
          </p:cNvSpPr>
          <p:nvPr>
            <p:ph type="sldNum" idx="12"/>
          </p:nvPr>
        </p:nvSpPr>
        <p:spPr/>
        <p:txBody>
          <a:bodyPr/>
          <a:lstStyle/>
          <a:p>
            <a:fld id="{00000000-1234-1234-1234-123412341234}" type="slidenum">
              <a:rPr lang="en-US" smtClean="0"/>
              <a:pPr/>
              <a:t>20</a:t>
            </a:fld>
            <a:endParaRPr lang="en-US"/>
          </a:p>
        </p:txBody>
      </p:sp>
      <p:sp>
        <p:nvSpPr>
          <p:cNvPr id="6" name="Text Placeholder 5">
            <a:extLst>
              <a:ext uri="{FF2B5EF4-FFF2-40B4-BE49-F238E27FC236}">
                <a16:creationId xmlns:a16="http://schemas.microsoft.com/office/drawing/2014/main" id="{6D68CF04-4D6F-1AD3-B3A2-607A656DF6B8}"/>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427278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PROCESSES</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21</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processes</a:t>
            </a:r>
            <a:r>
              <a:rPr lang="en-GB" sz="1200" dirty="0"/>
              <a:t> and the elements which constitute this dimension.</a:t>
            </a:r>
          </a:p>
        </p:txBody>
      </p:sp>
      <p:sp>
        <p:nvSpPr>
          <p:cNvPr id="2" name="TextBox 1">
            <a:extLst>
              <a:ext uri="{FF2B5EF4-FFF2-40B4-BE49-F238E27FC236}">
                <a16:creationId xmlns:a16="http://schemas.microsoft.com/office/drawing/2014/main" id="{7D7254E9-27F0-3EAB-A8A2-D82F8438317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CF42A8CE-E0E5-0171-6F83-20EB5726C72D}"/>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Processes.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20050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PROCESSES</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22</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18335"/>
            <a:ext cx="9191625" cy="334963"/>
          </a:xfrm>
        </p:spPr>
        <p:txBody>
          <a:bodyPr/>
          <a:lstStyle/>
          <a:p>
            <a:r>
              <a:rPr lang="en-GB" sz="1100" dirty="0"/>
              <a:t>The table below outlines the recommended actions to close gaps towards intended future state across the Processes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9" name="Table 8">
            <a:extLst>
              <a:ext uri="{FF2B5EF4-FFF2-40B4-BE49-F238E27FC236}">
                <a16:creationId xmlns:a16="http://schemas.microsoft.com/office/drawing/2014/main" id="{F65F8FF8-3F50-4C02-98CB-AF78FFF7E7BB}"/>
              </a:ext>
            </a:extLst>
          </p:cNvPr>
          <p:cNvGraphicFramePr>
            <a:graphicFrameLocks noGrp="1"/>
          </p:cNvGraphicFramePr>
          <p:nvPr>
            <p:extLst>
              <p:ext uri="{D42A27DB-BD31-4B8C-83A1-F6EECF244321}">
                <p14:modId xmlns:p14="http://schemas.microsoft.com/office/powerpoint/2010/main" val="2878943323"/>
              </p:ext>
            </p:extLst>
          </p:nvPr>
        </p:nvGraphicFramePr>
        <p:xfrm>
          <a:off x="391647" y="1199586"/>
          <a:ext cx="9386915" cy="1874520"/>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370840">
                <a:tc>
                  <a:txBody>
                    <a:bodyPr/>
                    <a:lstStyle/>
                    <a:p>
                      <a:pPr>
                        <a:lnSpc>
                          <a:spcPct val="120000"/>
                        </a:lnSpc>
                      </a:pPr>
                      <a:r>
                        <a:rPr lang="en-GB" sz="1200" b="0" dirty="0">
                          <a:solidFill>
                            <a:schemeClr val="bg1"/>
                          </a:solidFill>
                          <a:latin typeface="Avenir Next" panose="020B0503020202020204" pitchFamily="34" charset="0"/>
                        </a:rPr>
                        <a:t>PROCESSES</a:t>
                      </a:r>
                    </a:p>
                    <a:p>
                      <a:pPr>
                        <a:lnSpc>
                          <a:spcPct val="120000"/>
                        </a:lnSpc>
                      </a:pPr>
                      <a:r>
                        <a:rPr lang="en-GB" sz="1200" b="0" dirty="0">
                          <a:solidFill>
                            <a:schemeClr val="bg1"/>
                          </a:solidFill>
                          <a:latin typeface="Avenir Next" panose="020B0503020202020204" pitchFamily="34" charset="0"/>
                        </a:rPr>
                        <a:t>&amp;</a:t>
                      </a:r>
                    </a:p>
                    <a:p>
                      <a:pPr>
                        <a:lnSpc>
                          <a:spcPct val="120000"/>
                        </a:lnSpc>
                      </a:pPr>
                      <a:r>
                        <a:rPr lang="en-GB" sz="1200" b="0" dirty="0">
                          <a:solidFill>
                            <a:schemeClr val="bg1"/>
                          </a:solidFill>
                          <a:latin typeface="Avenir Next" panose="020B0503020202020204" pitchFamily="34" charset="0"/>
                        </a:rPr>
                        <a:t>RESPONSIBILITY FRAMEWORK</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bl>
          </a:graphicData>
        </a:graphic>
      </p:graphicFrame>
      <p:sp>
        <p:nvSpPr>
          <p:cNvPr id="10" name="TextBox 9"/>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Identify a capability design process to develop the capability by unpacking: the ‘job-to-be-done’ by the Impact Management </a:t>
            </a:r>
          </a:p>
          <a:p>
            <a:pPr algn="l">
              <a:defRPr b="0" sz="950">
                <a:solidFill>
                  <a:srgbClr val="425369"/>
                </a:solidFill>
                <a:latin typeface="Avenir Next"/>
              </a:defRPr>
            </a:pPr>
            <a:r>
              <a:rPr/>
              <a:t>Capability; defining the capability model (including the Impact Management sub-capabilities needed); define the boundaries </a:t>
            </a:r>
          </a:p>
          <a:p>
            <a:pPr algn="l">
              <a:defRPr b="0" sz="950">
                <a:solidFill>
                  <a:srgbClr val="425369"/>
                </a:solidFill>
                <a:latin typeface="Avenir Next"/>
              </a:defRPr>
            </a:pPr>
            <a:r>
              <a:rPr/>
              <a:t>of the Impact Management Capability (what it does do and what it doesn’t do); identify and define the high-level processes </a:t>
            </a:r>
          </a:p>
          <a:p>
            <a:pPr algn="l">
              <a:defRPr b="0" sz="950">
                <a:solidFill>
                  <a:srgbClr val="425369"/>
                </a:solidFill>
                <a:latin typeface="Avenir Next"/>
              </a:defRPr>
            </a:pPr>
            <a:r>
              <a:rPr/>
              <a:t>this capability will need to lead in order to fulfil the purpose and stakeholder needs; determine the responsibility assignment </a:t>
            </a:r>
          </a:p>
          <a:p>
            <a:pPr algn="l">
              <a:defRPr b="0" sz="950">
                <a:solidFill>
                  <a:srgbClr val="425369"/>
                </a:solidFill>
                <a:latin typeface="Avenir Next"/>
              </a:defRPr>
            </a:pPr>
            <a:r>
              <a:rPr/>
              <a:t>framework PACE. See example of PACE application. The capability design process above will assist to inform the development </a:t>
            </a:r>
          </a:p>
          <a:p>
            <a:pPr algn="l">
              <a:defRPr b="0" sz="950">
                <a:solidFill>
                  <a:srgbClr val="425369"/>
                </a:solidFill>
                <a:latin typeface="Avenir Next"/>
              </a:defRPr>
            </a:pPr>
            <a:r>
              <a:rPr/>
              <a:t>of role profiles (based on PACE); and workplans.​ </a:t>
            </a:r>
          </a:p>
        </p:txBody>
      </p:sp>
    </p:spTree>
    <p:extLst>
      <p:ext uri="{BB962C8B-B14F-4D97-AF65-F5344CB8AC3E}">
        <p14:creationId xmlns:p14="http://schemas.microsoft.com/office/powerpoint/2010/main" val="2165016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51D26-1F7C-7C57-8D0B-9D8F01974A4A}"/>
              </a:ext>
            </a:extLst>
          </p:cNvPr>
          <p:cNvSpPr>
            <a:spLocks noGrp="1"/>
          </p:cNvSpPr>
          <p:nvPr>
            <p:ph type="title"/>
          </p:nvPr>
        </p:nvSpPr>
        <p:spPr/>
        <p:txBody>
          <a:bodyPr/>
          <a:lstStyle/>
          <a:p>
            <a:r>
              <a:rPr lang="en-US" dirty="0"/>
              <a:t>RESULTS: DATA</a:t>
            </a:r>
          </a:p>
        </p:txBody>
      </p:sp>
      <p:sp>
        <p:nvSpPr>
          <p:cNvPr id="3" name="Text Placeholder 2">
            <a:extLst>
              <a:ext uri="{FF2B5EF4-FFF2-40B4-BE49-F238E27FC236}">
                <a16:creationId xmlns:a16="http://schemas.microsoft.com/office/drawing/2014/main" id="{5A6EEB7A-71CE-84E5-EF2D-442B95CB6B30}"/>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8185B984-2A82-C599-DF33-2B08347E950E}"/>
              </a:ext>
            </a:extLst>
          </p:cNvPr>
          <p:cNvSpPr>
            <a:spLocks noGrp="1"/>
          </p:cNvSpPr>
          <p:nvPr>
            <p:ph type="body" sz="quarter" idx="10"/>
          </p:nvPr>
        </p:nvSpPr>
        <p:spPr/>
        <p:txBody>
          <a:bodyPr>
            <a:normAutofit lnSpcReduction="10000"/>
          </a:bodyPr>
          <a:lstStyle/>
          <a:p>
            <a:r>
              <a:rPr lang="en-US" dirty="0"/>
              <a:t>4</a:t>
            </a:r>
          </a:p>
        </p:txBody>
      </p:sp>
    </p:spTree>
    <p:extLst>
      <p:ext uri="{BB962C8B-B14F-4D97-AF65-F5344CB8AC3E}">
        <p14:creationId xmlns:p14="http://schemas.microsoft.com/office/powerpoint/2010/main" val="428610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CCF15-C8EA-9C7C-5F4C-29C91016F38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D3B559D-8438-A0B0-6CD9-6BE901008C69}"/>
              </a:ext>
            </a:extLst>
          </p:cNvPr>
          <p:cNvSpPr>
            <a:spLocks noGrp="1"/>
          </p:cNvSpPr>
          <p:nvPr>
            <p:ph type="body" idx="1"/>
          </p:nvPr>
        </p:nvSpPr>
        <p:spPr/>
        <p:txBody>
          <a:bodyPr/>
          <a:lstStyle/>
          <a:p>
            <a:pPr marL="3175" indent="0">
              <a:buNone/>
            </a:pPr>
            <a:r>
              <a:rPr lang="en-GB" b="1" dirty="0">
                <a:latin typeface="Avenir Next"/>
              </a:rPr>
              <a:t>Data access</a:t>
            </a:r>
          </a:p>
          <a:p>
            <a:pPr marL="3175" indent="0">
              <a:buNone/>
            </a:pPr>
            <a:r>
              <a:rPr lang="en-GB" dirty="0">
                <a:latin typeface="Avenir Next"/>
              </a:rPr>
              <a:t>This refers to how readily accessible and available data is to enable relevant internal and external stakeholders to utilise data to make decisions and meet their needs (National Academy of Sciences et al., 2009).</a:t>
            </a:r>
            <a:endParaRPr lang="en-GB" dirty="0"/>
          </a:p>
          <a:p>
            <a:pPr marL="3175" indent="0">
              <a:buNone/>
            </a:pPr>
            <a:endParaRPr lang="en-GB" dirty="0"/>
          </a:p>
          <a:p>
            <a:pPr marL="3175" indent="0">
              <a:buNone/>
            </a:pPr>
            <a:r>
              <a:rPr lang="en-GB" b="1" dirty="0">
                <a:latin typeface="Avenir Next"/>
              </a:rPr>
              <a:t>Data collection</a:t>
            </a:r>
          </a:p>
          <a:p>
            <a:pPr marL="3175" indent="0">
              <a:buNone/>
            </a:pPr>
            <a:r>
              <a:rPr lang="en-GB" dirty="0">
                <a:latin typeface="Avenir Next"/>
              </a:rPr>
              <a:t>Data collection is the process of gathering information which will enable one to answer relevant questions and evaluate outcomes (Harwood &amp; Vang, 2009).</a:t>
            </a:r>
          </a:p>
          <a:p>
            <a:pPr marL="3175" indent="0">
              <a:buNone/>
            </a:pPr>
            <a:endParaRPr lang="en-GB" dirty="0"/>
          </a:p>
          <a:p>
            <a:pPr marL="3175" indent="0">
              <a:buNone/>
            </a:pPr>
            <a:r>
              <a:rPr lang="en-GB" b="1" dirty="0">
                <a:latin typeface="Avenir Next"/>
              </a:rPr>
              <a:t>Data quality</a:t>
            </a:r>
          </a:p>
          <a:p>
            <a:pPr marL="3175" indent="0">
              <a:buNone/>
            </a:pPr>
            <a:r>
              <a:rPr lang="en-GB" dirty="0">
                <a:latin typeface="Avenir Next"/>
              </a:rPr>
              <a:t>Data quality considers how well the data management system reflects the real world. Dimensions of data quality include accuracy, reliability, completeness, precision, timeliness, integrity, and confidentiality (Brown, 2007).</a:t>
            </a:r>
          </a:p>
          <a:p>
            <a:pPr marL="3175" indent="0">
              <a:buNone/>
            </a:pPr>
            <a:endParaRPr lang="en-GB" dirty="0"/>
          </a:p>
          <a:p>
            <a:pPr marL="3175" indent="0">
              <a:buNone/>
            </a:pPr>
            <a:endParaRPr lang="en-GB" dirty="0"/>
          </a:p>
        </p:txBody>
      </p:sp>
      <p:sp>
        <p:nvSpPr>
          <p:cNvPr id="3" name="Title 2">
            <a:extLst>
              <a:ext uri="{FF2B5EF4-FFF2-40B4-BE49-F238E27FC236}">
                <a16:creationId xmlns:a16="http://schemas.microsoft.com/office/drawing/2014/main" id="{CCC5F422-73EC-F777-8CFA-FA80FD390FEC}"/>
              </a:ext>
            </a:extLst>
          </p:cNvPr>
          <p:cNvSpPr>
            <a:spLocks noGrp="1"/>
          </p:cNvSpPr>
          <p:nvPr>
            <p:ph type="title"/>
          </p:nvPr>
        </p:nvSpPr>
        <p:spPr/>
        <p:txBody>
          <a:bodyPr/>
          <a:lstStyle/>
          <a:p>
            <a:r>
              <a:rPr lang="en-GB">
                <a:latin typeface="Avenir Next Ultra Light"/>
              </a:rPr>
              <a:t>KEY TERMS: DATA</a:t>
            </a:r>
            <a:endParaRPr lang="en-GB"/>
          </a:p>
        </p:txBody>
      </p:sp>
      <p:sp>
        <p:nvSpPr>
          <p:cNvPr id="4" name="Slide Number Placeholder 3">
            <a:extLst>
              <a:ext uri="{FF2B5EF4-FFF2-40B4-BE49-F238E27FC236}">
                <a16:creationId xmlns:a16="http://schemas.microsoft.com/office/drawing/2014/main" id="{8B53B992-1293-1558-C4A5-1CA346B672B0}"/>
              </a:ext>
            </a:extLst>
          </p:cNvPr>
          <p:cNvSpPr>
            <a:spLocks noGrp="1"/>
          </p:cNvSpPr>
          <p:nvPr>
            <p:ph type="sldNum" idx="12"/>
          </p:nvPr>
        </p:nvSpPr>
        <p:spPr/>
        <p:txBody>
          <a:bodyPr/>
          <a:lstStyle/>
          <a:p>
            <a:fld id="{00000000-1234-1234-1234-123412341234}" type="slidenum">
              <a:rPr lang="en-US" smtClean="0"/>
              <a:pPr/>
              <a:t>24</a:t>
            </a:fld>
            <a:endParaRPr lang="en-US"/>
          </a:p>
        </p:txBody>
      </p:sp>
      <p:sp>
        <p:nvSpPr>
          <p:cNvPr id="5" name="Text Placeholder 4">
            <a:extLst>
              <a:ext uri="{FF2B5EF4-FFF2-40B4-BE49-F238E27FC236}">
                <a16:creationId xmlns:a16="http://schemas.microsoft.com/office/drawing/2014/main" id="{26896F0E-780C-B898-A5C3-240FB94A20E9}"/>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BCADD62C-CC7D-5FCC-25B2-E79C8C56AEF4}"/>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44957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DATA</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25</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data</a:t>
            </a:r>
            <a:r>
              <a:rPr lang="en-GB" sz="1200" dirty="0"/>
              <a:t> and the elements which constitute this dimension.</a:t>
            </a:r>
          </a:p>
        </p:txBody>
      </p:sp>
      <p:sp>
        <p:nvSpPr>
          <p:cNvPr id="2" name="TextBox 1">
            <a:extLst>
              <a:ext uri="{FF2B5EF4-FFF2-40B4-BE49-F238E27FC236}">
                <a16:creationId xmlns:a16="http://schemas.microsoft.com/office/drawing/2014/main" id="{1684867B-5986-8EC9-D45B-CD379F53281C}"/>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EE1EA1B0-743D-7593-DCE4-CF64FB332CC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Data.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006598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a:t>Recommendations: DATA</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26</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43146"/>
            <a:ext cx="9191625" cy="334963"/>
          </a:xfrm>
        </p:spPr>
        <p:txBody>
          <a:bodyPr/>
          <a:lstStyle/>
          <a:p>
            <a:r>
              <a:rPr lang="en-GB" sz="1100" dirty="0"/>
              <a:t>The table below outlines the recommended actions to close gaps towards intended future state across the Data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7" name="Table 6">
            <a:extLst>
              <a:ext uri="{FF2B5EF4-FFF2-40B4-BE49-F238E27FC236}">
                <a16:creationId xmlns:a16="http://schemas.microsoft.com/office/drawing/2014/main" id="{B94AE910-E658-CD8E-E0F2-27F60FF7BE9D}"/>
              </a:ext>
            </a:extLst>
          </p:cNvPr>
          <p:cNvGraphicFramePr>
            <a:graphicFrameLocks noGrp="1"/>
          </p:cNvGraphicFramePr>
          <p:nvPr>
            <p:extLst>
              <p:ext uri="{D42A27DB-BD31-4B8C-83A1-F6EECF244321}">
                <p14:modId xmlns:p14="http://schemas.microsoft.com/office/powerpoint/2010/main" val="3501663920"/>
              </p:ext>
            </p:extLst>
          </p:nvPr>
        </p:nvGraphicFramePr>
        <p:xfrm>
          <a:off x="391647" y="1199585"/>
          <a:ext cx="9386915" cy="3811416"/>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1357860">
                <a:tc>
                  <a:txBody>
                    <a:bodyPr/>
                    <a:lstStyle/>
                    <a:p>
                      <a:pPr>
                        <a:lnSpc>
                          <a:spcPct val="120000"/>
                        </a:lnSpc>
                      </a:pPr>
                      <a:r>
                        <a:rPr lang="en-GB" sz="1200" b="0" dirty="0">
                          <a:solidFill>
                            <a:schemeClr val="bg1"/>
                          </a:solidFill>
                          <a:latin typeface="Avenir Next" panose="020B0503020202020204" pitchFamily="34" charset="0"/>
                        </a:rPr>
                        <a:t>DATA ACCESS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1401996">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DATA COLLECTION</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925595">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DATA QUALITY</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8" name="TextBox 7"/>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Develop enabling capabilities such as IT to determine where data needs to end up to ensure it can be accessed and used by </a:t>
            </a:r>
          </a:p>
          <a:p>
            <a:pPr algn="l">
              <a:defRPr b="0" sz="950">
                <a:solidFill>
                  <a:srgbClr val="425369"/>
                </a:solidFill>
                <a:latin typeface="Avenir Next"/>
              </a:defRPr>
            </a:pPr>
            <a:r>
              <a:rPr/>
              <a:t>the right people at the right time, e.g. decision-makers and those who are contributing to, learning about and improving the </a:t>
            </a:r>
          </a:p>
          <a:p>
            <a:pPr algn="l">
              <a:defRPr b="0" sz="950">
                <a:solidFill>
                  <a:srgbClr val="425369"/>
                </a:solidFill>
                <a:latin typeface="Avenir Next"/>
              </a:defRPr>
            </a:pPr>
            <a:r>
              <a:rPr/>
              <a:t>work of the organization and / programmes. Utilise the Impact Measurement and Reporting Frameworks (once developed) </a:t>
            </a:r>
          </a:p>
          <a:p>
            <a:pPr algn="l">
              <a:defRPr b="0" sz="950">
                <a:solidFill>
                  <a:srgbClr val="425369"/>
                </a:solidFill>
                <a:latin typeface="Avenir Next"/>
              </a:defRPr>
            </a:pPr>
            <a:r>
              <a:rPr/>
              <a:t>to review and / identify the data access needs and timing that users have to inform the above. A review of user requirements </a:t>
            </a:r>
          </a:p>
          <a:p>
            <a:pPr algn="l">
              <a:defRPr b="0" sz="950">
                <a:solidFill>
                  <a:srgbClr val="425369"/>
                </a:solidFill>
                <a:latin typeface="Avenir Next"/>
              </a:defRPr>
            </a:pPr>
            <a:r>
              <a:rPr/>
              <a:t>will inform data architecture and supporting processes for future. ​Ensure any data access rights / requirements are identified </a:t>
            </a:r>
          </a:p>
          <a:p>
            <a:pPr algn="l">
              <a:defRPr b="0" sz="950">
                <a:solidFill>
                  <a:srgbClr val="425369"/>
                </a:solidFill>
                <a:latin typeface="Avenir Next"/>
              </a:defRPr>
            </a:pPr>
            <a:r>
              <a:rPr/>
              <a:t>and planned for (may include policies and access controls to protect data assets and meet regulatory requirements) with </a:t>
            </a:r>
          </a:p>
          <a:p>
            <a:pPr algn="l">
              <a:defRPr b="0" sz="950">
                <a:solidFill>
                  <a:srgbClr val="425369"/>
                </a:solidFill>
                <a:latin typeface="Avenir Next"/>
              </a:defRPr>
            </a:pPr>
            <a:r>
              <a:rPr/>
              <a:t>appropriate systems, processes and people to remove bottlenecks to information access. ​</a:t>
            </a:r>
          </a:p>
        </p:txBody>
      </p:sp>
      <p:sp>
        <p:nvSpPr>
          <p:cNvPr id="9" name="TextBox 8"/>
          <p:cNvSpPr txBox="1"/>
          <p:nvPr/>
        </p:nvSpPr>
        <p:spPr>
          <a:xfrm>
            <a:off x="2651760" y="2560320"/>
            <a:ext cx="6400800" cy="914400"/>
          </a:xfrm>
          <a:prstGeom prst="rect">
            <a:avLst/>
          </a:prstGeom>
          <a:noFill/>
        </p:spPr>
        <p:txBody>
          <a:bodyPr wrap="none">
            <a:spAutoFit/>
          </a:bodyPr>
          <a:lstStyle/>
          <a:p>
            <a:pPr algn="l">
              <a:defRPr b="0" sz="950">
                <a:solidFill>
                  <a:srgbClr val="425369"/>
                </a:solidFill>
                <a:latin typeface="Avenir Next"/>
              </a:defRPr>
            </a:pPr>
            <a:r>
              <a:rPr/>
              <a:t>Fianlize and implement data collection tools, types of data collected and processes using the Impact Strategy and Impact </a:t>
            </a:r>
          </a:p>
          <a:p>
            <a:pPr algn="l">
              <a:defRPr b="0" sz="950">
                <a:solidFill>
                  <a:srgbClr val="425369"/>
                </a:solidFill>
                <a:latin typeface="Avenir Next"/>
              </a:defRPr>
            </a:pPr>
            <a:r>
              <a:rPr/>
              <a:t>Measurement framework to select fit-for-purpose and fit-for context mix of tools, data types (and range to support </a:t>
            </a:r>
          </a:p>
          <a:p>
            <a:pPr algn="l">
              <a:defRPr b="0" sz="950">
                <a:solidFill>
                  <a:srgbClr val="425369"/>
                </a:solidFill>
                <a:latin typeface="Avenir Next"/>
              </a:defRPr>
            </a:pPr>
            <a:r>
              <a:rPr/>
              <a:t>triangulation and participation), methods and processes. Progress discussions on Data Tools and Methodologies to support </a:t>
            </a:r>
          </a:p>
          <a:p>
            <a:pPr algn="l">
              <a:defRPr b="0" sz="950">
                <a:solidFill>
                  <a:srgbClr val="425369"/>
                </a:solidFill>
                <a:latin typeface="Avenir Next"/>
              </a:defRPr>
            </a:pPr>
            <a:r>
              <a:rPr/>
              <a:t>primary data gathering. Integrate and execute plans to gather information at regular intervals (such as yearly or according </a:t>
            </a:r>
          </a:p>
          <a:p>
            <a:pPr algn="l">
              <a:defRPr b="0" sz="950">
                <a:solidFill>
                  <a:srgbClr val="425369"/>
                </a:solidFill>
                <a:latin typeface="Avenir Next"/>
              </a:defRPr>
            </a:pPr>
            <a:r>
              <a:rPr/>
              <a:t>to project and program cycles and reporting timelines encompassed in your Impact Measurement and Reporting Frameworks).</a:t>
            </a:r>
          </a:p>
        </p:txBody>
      </p:sp>
      <p:sp>
        <p:nvSpPr>
          <p:cNvPr id="10" name="TextBox 9"/>
          <p:cNvSpPr txBox="1"/>
          <p:nvPr/>
        </p:nvSpPr>
        <p:spPr>
          <a:xfrm>
            <a:off x="2743200" y="3931920"/>
            <a:ext cx="6400800" cy="914400"/>
          </a:xfrm>
          <a:prstGeom prst="rect">
            <a:avLst/>
          </a:prstGeom>
          <a:noFill/>
        </p:spPr>
        <p:txBody>
          <a:bodyPr wrap="none">
            <a:spAutoFit/>
          </a:bodyPr>
          <a:lstStyle/>
          <a:p>
            <a:pPr algn="l">
              <a:defRPr b="0" sz="950">
                <a:solidFill>
                  <a:srgbClr val="425369"/>
                </a:solidFill>
                <a:latin typeface="Avenir Next"/>
              </a:defRPr>
            </a:pPr>
            <a:r>
              <a:rPr/>
              <a:t>Identify the impact data architecture – the models, rules, and policies that will govern how impact data is captured, processed </a:t>
            </a:r>
          </a:p>
          <a:p>
            <a:pPr algn="l">
              <a:defRPr b="0" sz="950">
                <a:solidFill>
                  <a:srgbClr val="425369"/>
                </a:solidFill>
                <a:latin typeface="Avenir Next"/>
              </a:defRPr>
            </a:pPr>
            <a:r>
              <a:rPr/>
              <a:t>and stored. ​Identify data quality and minimum standards to ensure results are an accurate reflection of what has occurred.</a:t>
            </a:r>
          </a:p>
        </p:txBody>
      </p:sp>
    </p:spTree>
    <p:extLst>
      <p:ext uri="{BB962C8B-B14F-4D97-AF65-F5344CB8AC3E}">
        <p14:creationId xmlns:p14="http://schemas.microsoft.com/office/powerpoint/2010/main" val="1240293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BE22-D8EC-36D2-AE8A-A218E45F9D0D}"/>
              </a:ext>
            </a:extLst>
          </p:cNvPr>
          <p:cNvSpPr>
            <a:spLocks noGrp="1"/>
          </p:cNvSpPr>
          <p:nvPr>
            <p:ph type="title"/>
          </p:nvPr>
        </p:nvSpPr>
        <p:spPr/>
        <p:txBody>
          <a:bodyPr/>
          <a:lstStyle/>
          <a:p>
            <a:r>
              <a:rPr lang="en-US" dirty="0"/>
              <a:t>RESULTS: MEASUREMENT</a:t>
            </a:r>
          </a:p>
        </p:txBody>
      </p:sp>
      <p:sp>
        <p:nvSpPr>
          <p:cNvPr id="3" name="Text Placeholder 2">
            <a:extLst>
              <a:ext uri="{FF2B5EF4-FFF2-40B4-BE49-F238E27FC236}">
                <a16:creationId xmlns:a16="http://schemas.microsoft.com/office/drawing/2014/main" id="{26949498-D6AB-CD3A-7651-4A7ACA4DF09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8E60D12-F62F-CEB0-4933-19521ADA2E8B}"/>
              </a:ext>
            </a:extLst>
          </p:cNvPr>
          <p:cNvSpPr>
            <a:spLocks noGrp="1"/>
          </p:cNvSpPr>
          <p:nvPr>
            <p:ph type="body" sz="quarter" idx="10"/>
          </p:nvPr>
        </p:nvSpPr>
        <p:spPr/>
        <p:txBody>
          <a:bodyPr>
            <a:normAutofit lnSpcReduction="10000"/>
          </a:bodyPr>
          <a:lstStyle/>
          <a:p>
            <a:r>
              <a:rPr lang="en-US" dirty="0"/>
              <a:t>5</a:t>
            </a:r>
          </a:p>
        </p:txBody>
      </p:sp>
    </p:spTree>
    <p:extLst>
      <p:ext uri="{BB962C8B-B14F-4D97-AF65-F5344CB8AC3E}">
        <p14:creationId xmlns:p14="http://schemas.microsoft.com/office/powerpoint/2010/main" val="1812725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1757A-A51A-02DF-123C-2172D982421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BB551A8-37A2-7BCD-F491-BE0FE5AA333B}"/>
              </a:ext>
            </a:extLst>
          </p:cNvPr>
          <p:cNvSpPr>
            <a:spLocks noGrp="1"/>
          </p:cNvSpPr>
          <p:nvPr>
            <p:ph type="body" idx="1"/>
          </p:nvPr>
        </p:nvSpPr>
        <p:spPr/>
        <p:txBody>
          <a:bodyPr>
            <a:normAutofit fontScale="92500" lnSpcReduction="20000"/>
          </a:bodyPr>
          <a:lstStyle/>
          <a:p>
            <a:pPr marL="3175" indent="0">
              <a:buNone/>
            </a:pPr>
            <a:r>
              <a:rPr lang="en-GB" b="1">
                <a:latin typeface="Avenir Next"/>
              </a:rPr>
              <a:t>Impact Measurement Framework</a:t>
            </a:r>
          </a:p>
          <a:p>
            <a:pPr marL="3175" indent="0">
              <a:buNone/>
            </a:pPr>
            <a:r>
              <a:rPr lang="en-GB">
                <a:latin typeface="Avenir Next"/>
              </a:rPr>
              <a:t>An impact measurement framework builds on a Theory of Change by identifying the data which should be collected to understand, assess, and illustrate your impact (Spark Strategy, 2023). It includes measures that your organisation will use to evaluate the change that comes about as a result of your activities.</a:t>
            </a:r>
            <a:endParaRPr lang="en-GB"/>
          </a:p>
          <a:p>
            <a:pPr marL="3175" indent="0">
              <a:buNone/>
            </a:pPr>
            <a:endParaRPr lang="en-GB"/>
          </a:p>
          <a:p>
            <a:pPr marL="3175" indent="0">
              <a:buNone/>
            </a:pPr>
            <a:r>
              <a:rPr lang="en-GB" b="1">
                <a:latin typeface="Avenir Next"/>
              </a:rPr>
              <a:t>Tools and templates</a:t>
            </a:r>
          </a:p>
          <a:p>
            <a:pPr marL="3175" indent="0">
              <a:buNone/>
            </a:pPr>
            <a:r>
              <a:rPr lang="en-GB">
                <a:latin typeface="Avenir Next"/>
              </a:rPr>
              <a:t>These are the tools and templates that enable your team to implement your impact measurement framework. These may include templates, user guides, and process notes to guide implementation of impact measurement to plan (Global Impact Investing Network, 2023b). </a:t>
            </a:r>
          </a:p>
          <a:p>
            <a:pPr marL="3175" indent="0">
              <a:buNone/>
            </a:pPr>
            <a:endParaRPr lang="en-GB"/>
          </a:p>
          <a:p>
            <a:pPr marL="3175" indent="0">
              <a:buNone/>
            </a:pPr>
            <a:r>
              <a:rPr lang="en-GB" b="1">
                <a:latin typeface="Avenir Next"/>
              </a:rPr>
              <a:t>Evaluation</a:t>
            </a:r>
          </a:p>
          <a:p>
            <a:pPr marL="3175" indent="0">
              <a:buNone/>
            </a:pPr>
            <a:r>
              <a:rPr lang="en-GB">
                <a:latin typeface="Avenir Next"/>
              </a:rPr>
              <a:t>There are many types of evaluation, and so defining a particular type of evaluation can be difficult. However, what is common across all types of evaluation is evaluative thinking. Evaluative thinking can be defined as critical thinking and reflection which is primarily motivated by curiosity and inquisitiveness, as well as valuing evidence (CDC, 2018). This includes identifying assumptions, asking questions, and continuous commitment to learning (Archibald, 2013). This assessment therefore utilises the term 'evaluation' broadly, and as referring to evaluative thinking.</a:t>
            </a:r>
          </a:p>
          <a:p>
            <a:pPr marL="3175" indent="0">
              <a:buNone/>
            </a:pPr>
            <a:endParaRPr lang="en-GB" b="1"/>
          </a:p>
          <a:p>
            <a:pPr marL="3175" indent="0">
              <a:buNone/>
            </a:pPr>
            <a:r>
              <a:rPr lang="en-GB" b="1">
                <a:latin typeface="Avenir Next"/>
              </a:rPr>
              <a:t>Research, knowledge and insights</a:t>
            </a:r>
          </a:p>
          <a:p>
            <a:pPr marL="3175" indent="0">
              <a:buNone/>
            </a:pPr>
            <a:r>
              <a:rPr lang="en-GB">
                <a:latin typeface="Avenir Next"/>
              </a:rPr>
              <a:t>This may include research into underlying theory, best practices, market research, insights from evaluations, and knowledge from data (McKinsey &amp; Company, 2022).</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51460273-43F6-E138-C95D-39C80E5834A9}"/>
              </a:ext>
            </a:extLst>
          </p:cNvPr>
          <p:cNvSpPr>
            <a:spLocks noGrp="1"/>
          </p:cNvSpPr>
          <p:nvPr>
            <p:ph type="title"/>
          </p:nvPr>
        </p:nvSpPr>
        <p:spPr/>
        <p:txBody>
          <a:bodyPr/>
          <a:lstStyle/>
          <a:p>
            <a:r>
              <a:rPr lang="en-GB">
                <a:latin typeface="Avenir Next Ultra Light"/>
              </a:rPr>
              <a:t>KEY TERMS: MEASUREMENT</a:t>
            </a:r>
            <a:endParaRPr lang="en-GB"/>
          </a:p>
        </p:txBody>
      </p:sp>
      <p:sp>
        <p:nvSpPr>
          <p:cNvPr id="4" name="Slide Number Placeholder 3">
            <a:extLst>
              <a:ext uri="{FF2B5EF4-FFF2-40B4-BE49-F238E27FC236}">
                <a16:creationId xmlns:a16="http://schemas.microsoft.com/office/drawing/2014/main" id="{A7AA1120-5C22-48A9-AFBF-236AE5734066}"/>
              </a:ext>
            </a:extLst>
          </p:cNvPr>
          <p:cNvSpPr>
            <a:spLocks noGrp="1"/>
          </p:cNvSpPr>
          <p:nvPr>
            <p:ph type="sldNum" idx="12"/>
          </p:nvPr>
        </p:nvSpPr>
        <p:spPr/>
        <p:txBody>
          <a:bodyPr/>
          <a:lstStyle/>
          <a:p>
            <a:fld id="{00000000-1234-1234-1234-123412341234}" type="slidenum">
              <a:rPr lang="en-US" smtClean="0"/>
              <a:pPr/>
              <a:t>28</a:t>
            </a:fld>
            <a:endParaRPr lang="en-US"/>
          </a:p>
        </p:txBody>
      </p:sp>
      <p:sp>
        <p:nvSpPr>
          <p:cNvPr id="5" name="Text Placeholder 4">
            <a:extLst>
              <a:ext uri="{FF2B5EF4-FFF2-40B4-BE49-F238E27FC236}">
                <a16:creationId xmlns:a16="http://schemas.microsoft.com/office/drawing/2014/main" id="{7AFB9733-6EC6-0337-5D04-30AF8927C4BA}"/>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AB637B8D-9D46-9769-D2A1-02622EE6D6F7}"/>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319459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MEASUREMENT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29</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measurement</a:t>
            </a:r>
            <a:r>
              <a:rPr lang="en-GB" sz="1200" dirty="0"/>
              <a:t> and the elements which constitute this dimension.</a:t>
            </a:r>
          </a:p>
        </p:txBody>
      </p:sp>
      <p:sp>
        <p:nvSpPr>
          <p:cNvPr id="2" name="TextBox 1">
            <a:extLst>
              <a:ext uri="{FF2B5EF4-FFF2-40B4-BE49-F238E27FC236}">
                <a16:creationId xmlns:a16="http://schemas.microsoft.com/office/drawing/2014/main" id="{0A4E510F-449A-9B74-D990-468D07BC4754}"/>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115026F9-43D5-AC2A-EDAA-0AF4451D3F72}"/>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Measurem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503765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83F35-0378-F645-579B-263D86D05B12}"/>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82FC34A7-7CFA-FB9D-B8D7-A5C9D3CE87E4}"/>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44F55EAA-AA9D-9544-949C-749C78FBF8ED}"/>
              </a:ext>
            </a:extLst>
          </p:cNvPr>
          <p:cNvSpPr>
            <a:spLocks noGrp="1"/>
          </p:cNvSpPr>
          <p:nvPr>
            <p:ph type="body" sz="quarter" idx="10"/>
          </p:nvPr>
        </p:nvSpPr>
        <p:spPr/>
        <p:txBody>
          <a:bodyPr>
            <a:normAutofit lnSpcReduction="10000"/>
          </a:bodyPr>
          <a:lstStyle/>
          <a:p>
            <a:r>
              <a:rPr lang="en-GB"/>
              <a:t>1</a:t>
            </a:r>
          </a:p>
        </p:txBody>
      </p:sp>
    </p:spTree>
    <p:extLst>
      <p:ext uri="{BB962C8B-B14F-4D97-AF65-F5344CB8AC3E}">
        <p14:creationId xmlns:p14="http://schemas.microsoft.com/office/powerpoint/2010/main" val="2555251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1/2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30</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36531"/>
            <a:ext cx="9464041" cy="334963"/>
          </a:xfrm>
        </p:spPr>
        <p:txBody>
          <a:bodyPr/>
          <a:lstStyle/>
          <a:p>
            <a:r>
              <a:rPr lang="en-GB" sz="1100" dirty="0"/>
              <a:t>The table below outlines the recommended actions to close gaps towards intended future state across the Measurement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5FCE5FC7-2471-FB3D-ECB5-E71B70EED09B}"/>
              </a:ext>
            </a:extLst>
          </p:cNvPr>
          <p:cNvGraphicFramePr>
            <a:graphicFrameLocks noGrp="1"/>
          </p:cNvGraphicFramePr>
          <p:nvPr>
            <p:extLst>
              <p:ext uri="{D42A27DB-BD31-4B8C-83A1-F6EECF244321}">
                <p14:modId xmlns:p14="http://schemas.microsoft.com/office/powerpoint/2010/main" val="4153490655"/>
              </p:ext>
            </p:extLst>
          </p:nvPr>
        </p:nvGraphicFramePr>
        <p:xfrm>
          <a:off x="384047" y="1193871"/>
          <a:ext cx="9464041" cy="24992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45167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Impact Measurement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04756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Tools and Templates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Finalize and implement well-defined indicators that are consistent (build time series data to track and understand performance </a:t>
            </a:r>
          </a:p>
          <a:p>
            <a:pPr algn="l">
              <a:defRPr b="0" sz="950">
                <a:solidFill>
                  <a:srgbClr val="425369"/>
                </a:solidFill>
                <a:latin typeface="Avenir Next"/>
              </a:defRPr>
            </a:pPr>
            <a:r>
              <a:rPr/>
              <a:t>over time), and clearly stated with specific parameters within the Impact Measurement Framework (IMF)  – for each level of the </a:t>
            </a:r>
          </a:p>
          <a:p>
            <a:pPr algn="l">
              <a:defRPr b="0" sz="950">
                <a:solidFill>
                  <a:srgbClr val="425369"/>
                </a:solidFill>
                <a:latin typeface="Avenir Next"/>
              </a:defRPr>
            </a:pPr>
            <a:r>
              <a:rPr/>
              <a:t>Theory of Change. See the example Impact Measurement framework overview to guide the type of information typically</a:t>
            </a:r>
          </a:p>
          <a:p>
            <a:pPr algn="l">
              <a:defRPr b="0" sz="950">
                <a:solidFill>
                  <a:srgbClr val="425369"/>
                </a:solidFill>
                <a:latin typeface="Avenir Next"/>
              </a:defRPr>
            </a:pPr>
            <a:r>
              <a:rPr/>
              <a:t> included in the Impact Measurement Framework. Ensure all new ‘programmes’ (and / communities operating in) have aligned </a:t>
            </a:r>
          </a:p>
          <a:p>
            <a:pPr algn="l">
              <a:defRPr b="0" sz="950">
                <a:solidFill>
                  <a:srgbClr val="425369"/>
                </a:solidFill>
                <a:latin typeface="Avenir Next"/>
              </a:defRPr>
            </a:pPr>
            <a:r>
              <a:rPr/>
              <a:t>Impact Measurement Frameworks as they are built out and are incorporated end-to-end. Include stakeholder engagement in </a:t>
            </a:r>
          </a:p>
          <a:p>
            <a:pPr algn="l">
              <a:defRPr b="0" sz="950">
                <a:solidFill>
                  <a:srgbClr val="425369"/>
                </a:solidFill>
                <a:latin typeface="Avenir Next"/>
              </a:defRPr>
            </a:pPr>
            <a:r>
              <a:rPr/>
              <a:t>the process to ensure measures identified are practical and you are able to collect the proposed data in practice. Combine this </a:t>
            </a:r>
          </a:p>
          <a:p>
            <a:pPr algn="l">
              <a:defRPr b="0" sz="950">
                <a:solidFill>
                  <a:srgbClr val="425369"/>
                </a:solidFill>
                <a:latin typeface="Avenir Next"/>
              </a:defRPr>
            </a:pPr>
            <a:r>
              <a:rPr/>
              <a:t>stakeholder engagement with the selection of appropriate tools that are fit-for-context (i.e. relevant for the organization's </a:t>
            </a:r>
          </a:p>
          <a:p>
            <a:pPr algn="l">
              <a:defRPr b="0" sz="950">
                <a:solidFill>
                  <a:srgbClr val="425369"/>
                </a:solidFill>
                <a:latin typeface="Avenir Next"/>
              </a:defRPr>
            </a:pPr>
            <a:r>
              <a:rPr/>
              <a:t>operating environment, stakeholders and capabilities) and fit-for-purpose.</a:t>
            </a:r>
          </a:p>
        </p:txBody>
      </p:sp>
      <p:sp>
        <p:nvSpPr>
          <p:cNvPr id="8" name="TextBox 7"/>
          <p:cNvSpPr txBox="1"/>
          <p:nvPr/>
        </p:nvSpPr>
        <p:spPr>
          <a:xfrm>
            <a:off x="2697480" y="2651760"/>
            <a:ext cx="6400800" cy="914400"/>
          </a:xfrm>
          <a:prstGeom prst="rect">
            <a:avLst/>
          </a:prstGeom>
          <a:noFill/>
        </p:spPr>
        <p:txBody>
          <a:bodyPr wrap="none">
            <a:spAutoFit/>
          </a:bodyPr>
          <a:lstStyle/>
          <a:p>
            <a:pPr algn="l">
              <a:defRPr b="0" sz="950">
                <a:solidFill>
                  <a:srgbClr val="425369"/>
                </a:solidFill>
                <a:latin typeface="Avenir Next"/>
              </a:defRPr>
            </a:pPr>
            <a:r>
              <a:rPr/>
              <a:t>Finalize and implement the templates and training (see ”equipping” in Talent dimensions) required to socialise the Impact </a:t>
            </a:r>
          </a:p>
          <a:p>
            <a:pPr algn="l">
              <a:defRPr b="0" sz="950">
                <a:solidFill>
                  <a:srgbClr val="425369"/>
                </a:solidFill>
                <a:latin typeface="Avenir Next"/>
              </a:defRPr>
            </a:pPr>
            <a:r>
              <a:rPr/>
              <a:t>Measurement framework and associated tools and processes across all levels of the organization and enable execution to </a:t>
            </a:r>
          </a:p>
          <a:p>
            <a:pPr algn="l">
              <a:defRPr b="0" sz="950">
                <a:solidFill>
                  <a:srgbClr val="425369"/>
                </a:solidFill>
                <a:latin typeface="Avenir Next"/>
              </a:defRPr>
            </a:pPr>
            <a:r>
              <a:rPr/>
              <a:t>plan. Finalize and implement a plan for development of these consistent templates and training collateral (the comprehensive </a:t>
            </a:r>
          </a:p>
          <a:p>
            <a:pPr algn="l">
              <a:defRPr b="0" sz="950">
                <a:solidFill>
                  <a:srgbClr val="425369"/>
                </a:solidFill>
                <a:latin typeface="Avenir Next"/>
              </a:defRPr>
            </a:pPr>
            <a:r>
              <a:rPr/>
              <a:t>set) and roll-out to support effective and consistent implementation. </a:t>
            </a:r>
          </a:p>
        </p:txBody>
      </p:sp>
    </p:spTree>
    <p:extLst>
      <p:ext uri="{BB962C8B-B14F-4D97-AF65-F5344CB8AC3E}">
        <p14:creationId xmlns:p14="http://schemas.microsoft.com/office/powerpoint/2010/main" val="543216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2/2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31</a:t>
            </a:fld>
            <a:endParaRPr lang="en-US"/>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sp>
        <p:nvSpPr>
          <p:cNvPr id="10" name="Text Placeholder 4">
            <a:extLst>
              <a:ext uri="{FF2B5EF4-FFF2-40B4-BE49-F238E27FC236}">
                <a16:creationId xmlns:a16="http://schemas.microsoft.com/office/drawing/2014/main" id="{BF2C6E12-A907-475A-0508-6DBBC982225E}"/>
              </a:ext>
            </a:extLst>
          </p:cNvPr>
          <p:cNvSpPr txBox="1">
            <a:spLocks/>
          </p:cNvSpPr>
          <p:nvPr/>
        </p:nvSpPr>
        <p:spPr>
          <a:xfrm>
            <a:off x="384047" y="746470"/>
            <a:ext cx="9464041"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100" dirty="0"/>
              <a:t>The table below outlines the recommended actions to close gaps towards intended future state across the Measurement dimension. </a:t>
            </a:r>
          </a:p>
        </p:txBody>
      </p:sp>
      <p:graphicFrame>
        <p:nvGraphicFramePr>
          <p:cNvPr id="11" name="Table 10">
            <a:extLst>
              <a:ext uri="{FF2B5EF4-FFF2-40B4-BE49-F238E27FC236}">
                <a16:creationId xmlns:a16="http://schemas.microsoft.com/office/drawing/2014/main" id="{0A367745-503A-D63F-E1D1-6FD79005B388}"/>
              </a:ext>
            </a:extLst>
          </p:cNvPr>
          <p:cNvGraphicFramePr>
            <a:graphicFrameLocks noGrp="1"/>
          </p:cNvGraphicFramePr>
          <p:nvPr>
            <p:extLst>
              <p:ext uri="{D42A27DB-BD31-4B8C-83A1-F6EECF244321}">
                <p14:modId xmlns:p14="http://schemas.microsoft.com/office/powerpoint/2010/main" val="4145586866"/>
              </p:ext>
            </p:extLst>
          </p:nvPr>
        </p:nvGraphicFramePr>
        <p:xfrm>
          <a:off x="384046" y="1193873"/>
          <a:ext cx="9464041" cy="2763792"/>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300752">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EVALUATION</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38459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RESEARCH, KNOWLEDGE, AND INSIGHTS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12" name="TextBox 11"/>
          <p:cNvSpPr txBox="1"/>
          <p:nvPr/>
        </p:nvSpPr>
        <p:spPr>
          <a:xfrm>
            <a:off x="2834640" y="1188720"/>
            <a:ext cx="6400800" cy="914400"/>
          </a:xfrm>
          <a:prstGeom prst="rect">
            <a:avLst/>
          </a:prstGeom>
          <a:noFill/>
        </p:spPr>
        <p:txBody>
          <a:bodyPr wrap="none">
            <a:spAutoFit/>
          </a:bodyPr>
          <a:lstStyle/>
          <a:p>
            <a:pPr algn="l">
              <a:defRPr b="0" sz="950">
                <a:solidFill>
                  <a:srgbClr val="425369"/>
                </a:solidFill>
                <a:latin typeface="Avenir Next"/>
              </a:defRPr>
            </a:pPr>
            <a:r>
              <a:rPr/>
              <a:t>Identify the need for incorporating regular evaluation and evaluative thinking practice within the initiative. Identify Key evaluation </a:t>
            </a:r>
          </a:p>
          <a:p>
            <a:pPr algn="l">
              <a:defRPr b="0" sz="950">
                <a:solidFill>
                  <a:srgbClr val="425369"/>
                </a:solidFill>
                <a:latin typeface="Avenir Next"/>
              </a:defRPr>
            </a:pPr>
            <a:r>
              <a:rPr/>
              <a:t>questions that can be embedded into reflective processes and applied to monitoring data resulting from execution of the Impact </a:t>
            </a:r>
          </a:p>
          <a:p>
            <a:pPr algn="l">
              <a:defRPr b="0" sz="950">
                <a:solidFill>
                  <a:srgbClr val="425369"/>
                </a:solidFill>
                <a:latin typeface="Avenir Next"/>
              </a:defRPr>
            </a:pPr>
            <a:r>
              <a:rPr/>
              <a:t>Measurement Framework. </a:t>
            </a:r>
          </a:p>
        </p:txBody>
      </p:sp>
      <p:sp>
        <p:nvSpPr>
          <p:cNvPr id="13" name="TextBox 12"/>
          <p:cNvSpPr txBox="1"/>
          <p:nvPr/>
        </p:nvSpPr>
        <p:spPr>
          <a:xfrm>
            <a:off x="2743200" y="2514600"/>
            <a:ext cx="6400800" cy="914400"/>
          </a:xfrm>
          <a:prstGeom prst="rect">
            <a:avLst/>
          </a:prstGeom>
          <a:noFill/>
        </p:spPr>
        <p:txBody>
          <a:bodyPr wrap="none">
            <a:spAutoFit/>
          </a:bodyPr>
          <a:lstStyle/>
          <a:p>
            <a:pPr algn="l">
              <a:defRPr b="0" sz="950">
                <a:solidFill>
                  <a:srgbClr val="425369"/>
                </a:solidFill>
                <a:latin typeface="Avenir Next"/>
              </a:defRPr>
            </a:pPr>
            <a:r>
              <a:rPr/>
              <a:t>Determine research needs (the ‘job-to-be-done’ for research) as a sub-capability and what is required  to meet the objectives </a:t>
            </a:r>
          </a:p>
          <a:p>
            <a:pPr algn="l">
              <a:defRPr b="0" sz="950">
                <a:solidFill>
                  <a:srgbClr val="425369"/>
                </a:solidFill>
                <a:latin typeface="Avenir Next"/>
              </a:defRPr>
            </a:pPr>
            <a:r>
              <a:rPr/>
              <a:t>of the Impact Strategy, stakeholder needs, as well as prospective investor needs to build trust and confidence, and it turn, </a:t>
            </a:r>
          </a:p>
          <a:p>
            <a:pPr algn="l">
              <a:defRPr b="0" sz="950">
                <a:solidFill>
                  <a:srgbClr val="425369"/>
                </a:solidFill>
                <a:latin typeface="Avenir Next"/>
              </a:defRPr>
            </a:pPr>
            <a:r>
              <a:rPr/>
              <a:t>mobilise resources. Defining the level of research required will assist to determine the level of internal capability required, also </a:t>
            </a:r>
          </a:p>
          <a:p>
            <a:pPr algn="l">
              <a:defRPr b="0" sz="950">
                <a:solidFill>
                  <a:srgbClr val="425369"/>
                </a:solidFill>
                <a:latin typeface="Avenir Next"/>
              </a:defRPr>
            </a:pPr>
            <a:r>
              <a:rPr/>
              <a:t>consider research partnerships as a way to fulfil research  requirements without scaling internal capacity. </a:t>
            </a:r>
          </a:p>
        </p:txBody>
      </p:sp>
    </p:spTree>
    <p:extLst>
      <p:ext uri="{BB962C8B-B14F-4D97-AF65-F5344CB8AC3E}">
        <p14:creationId xmlns:p14="http://schemas.microsoft.com/office/powerpoint/2010/main" val="3896695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19DF0-2124-4ADE-EA5A-DE9B5EE41F36}"/>
              </a:ext>
            </a:extLst>
          </p:cNvPr>
          <p:cNvSpPr>
            <a:spLocks noGrp="1"/>
          </p:cNvSpPr>
          <p:nvPr>
            <p:ph type="title"/>
          </p:nvPr>
        </p:nvSpPr>
        <p:spPr/>
        <p:txBody>
          <a:bodyPr/>
          <a:lstStyle/>
          <a:p>
            <a:r>
              <a:rPr lang="en-US" dirty="0"/>
              <a:t>RESULTS:REPORTING</a:t>
            </a:r>
          </a:p>
        </p:txBody>
      </p:sp>
      <p:sp>
        <p:nvSpPr>
          <p:cNvPr id="3" name="Text Placeholder 2">
            <a:extLst>
              <a:ext uri="{FF2B5EF4-FFF2-40B4-BE49-F238E27FC236}">
                <a16:creationId xmlns:a16="http://schemas.microsoft.com/office/drawing/2014/main" id="{5B787DC8-4DD8-9236-9DF5-23842C0E1A4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13CA7655-A163-6431-D33F-FD190EBE1D09}"/>
              </a:ext>
            </a:extLst>
          </p:cNvPr>
          <p:cNvSpPr>
            <a:spLocks noGrp="1"/>
          </p:cNvSpPr>
          <p:nvPr>
            <p:ph type="body" sz="quarter" idx="10"/>
          </p:nvPr>
        </p:nvSpPr>
        <p:spPr/>
        <p:txBody>
          <a:bodyPr>
            <a:normAutofit lnSpcReduction="10000"/>
          </a:bodyPr>
          <a:lstStyle/>
          <a:p>
            <a:r>
              <a:rPr lang="en-US" dirty="0"/>
              <a:t>6</a:t>
            </a:r>
          </a:p>
        </p:txBody>
      </p:sp>
    </p:spTree>
    <p:extLst>
      <p:ext uri="{BB962C8B-B14F-4D97-AF65-F5344CB8AC3E}">
        <p14:creationId xmlns:p14="http://schemas.microsoft.com/office/powerpoint/2010/main" val="47542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217EA-2523-11F9-43D7-13518A852E9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0FA8499-5C3B-E453-99E6-BF3CB8E36A2C}"/>
              </a:ext>
            </a:extLst>
          </p:cNvPr>
          <p:cNvSpPr>
            <a:spLocks noGrp="1"/>
          </p:cNvSpPr>
          <p:nvPr>
            <p:ph type="body" idx="1"/>
          </p:nvPr>
        </p:nvSpPr>
        <p:spPr/>
        <p:txBody>
          <a:bodyPr>
            <a:normAutofit/>
          </a:bodyPr>
          <a:lstStyle/>
          <a:p>
            <a:pPr marL="3175" indent="0">
              <a:buNone/>
            </a:pPr>
            <a:r>
              <a:rPr lang="en-GB" b="1">
                <a:latin typeface="Avenir Next"/>
              </a:rPr>
              <a:t>Reporting framework</a:t>
            </a:r>
          </a:p>
          <a:p>
            <a:pPr marL="3175" indent="0">
              <a:buNone/>
            </a:pPr>
            <a:r>
              <a:rPr lang="en-GB">
                <a:latin typeface="Avenir Next"/>
              </a:rPr>
              <a:t>A reporting framework is a standardised system used to consistently report performance (Idowu et al., 2013). </a:t>
            </a:r>
            <a:endParaRPr lang="en-US"/>
          </a:p>
          <a:p>
            <a:pPr marL="3175" indent="0">
              <a:buNone/>
            </a:pPr>
            <a:endParaRPr lang="en-GB"/>
          </a:p>
          <a:p>
            <a:pPr marL="3175" indent="0">
              <a:buNone/>
            </a:pPr>
            <a:r>
              <a:rPr lang="en-GB" b="1">
                <a:latin typeface="Avenir Next"/>
              </a:rPr>
              <a:t>Reporting standards</a:t>
            </a:r>
          </a:p>
          <a:p>
            <a:pPr marL="3175" indent="0">
              <a:buNone/>
            </a:pPr>
            <a:r>
              <a:rPr lang="en-GB">
                <a:latin typeface="Avenir Next"/>
              </a:rPr>
              <a:t>These standards provide principles for preparing reports and determine the types and amounts of information that must be provided to users so that they can make informed decisions (Global Reporting, 2024).</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4045A855-899B-B86A-43F5-7C950A75D5ED}"/>
              </a:ext>
            </a:extLst>
          </p:cNvPr>
          <p:cNvSpPr>
            <a:spLocks noGrp="1"/>
          </p:cNvSpPr>
          <p:nvPr>
            <p:ph type="title"/>
          </p:nvPr>
        </p:nvSpPr>
        <p:spPr/>
        <p:txBody>
          <a:bodyPr/>
          <a:lstStyle/>
          <a:p>
            <a:r>
              <a:rPr lang="en-GB">
                <a:latin typeface="Avenir Next Ultra Light"/>
              </a:rPr>
              <a:t>KEY TERMS: REPORTING</a:t>
            </a:r>
            <a:endParaRPr lang="en-GB"/>
          </a:p>
        </p:txBody>
      </p:sp>
      <p:sp>
        <p:nvSpPr>
          <p:cNvPr id="4" name="Slide Number Placeholder 3">
            <a:extLst>
              <a:ext uri="{FF2B5EF4-FFF2-40B4-BE49-F238E27FC236}">
                <a16:creationId xmlns:a16="http://schemas.microsoft.com/office/drawing/2014/main" id="{001CDCF2-42BC-95FD-21C4-7C864EEC8078}"/>
              </a:ext>
            </a:extLst>
          </p:cNvPr>
          <p:cNvSpPr>
            <a:spLocks noGrp="1"/>
          </p:cNvSpPr>
          <p:nvPr>
            <p:ph type="sldNum" idx="12"/>
          </p:nvPr>
        </p:nvSpPr>
        <p:spPr/>
        <p:txBody>
          <a:bodyPr/>
          <a:lstStyle/>
          <a:p>
            <a:fld id="{00000000-1234-1234-1234-123412341234}" type="slidenum">
              <a:rPr lang="en-US" smtClean="0"/>
              <a:pPr/>
              <a:t>33</a:t>
            </a:fld>
            <a:endParaRPr lang="en-US"/>
          </a:p>
        </p:txBody>
      </p:sp>
      <p:sp>
        <p:nvSpPr>
          <p:cNvPr id="6" name="Text Placeholder 5">
            <a:extLst>
              <a:ext uri="{FF2B5EF4-FFF2-40B4-BE49-F238E27FC236}">
                <a16:creationId xmlns:a16="http://schemas.microsoft.com/office/drawing/2014/main" id="{2894012D-39E8-BFF1-9D72-6EB488921DF1}"/>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36527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REPORTING</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34</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reporting</a:t>
            </a:r>
            <a:r>
              <a:rPr lang="en-GB" sz="1200" dirty="0"/>
              <a:t> and the elements which constitute this dimension.</a:t>
            </a:r>
          </a:p>
        </p:txBody>
      </p:sp>
      <p:sp>
        <p:nvSpPr>
          <p:cNvPr id="2" name="TextBox 1">
            <a:extLst>
              <a:ext uri="{FF2B5EF4-FFF2-40B4-BE49-F238E27FC236}">
                <a16:creationId xmlns:a16="http://schemas.microsoft.com/office/drawing/2014/main" id="{A4A0B161-056C-75A4-D5D6-B46A450A40B3}"/>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AC13F013-8D48-00FE-C860-ABDC54ECE26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Reporting.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36656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Reporting</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35</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75409"/>
            <a:ext cx="9464041" cy="334963"/>
          </a:xfrm>
        </p:spPr>
        <p:txBody>
          <a:bodyPr/>
          <a:lstStyle/>
          <a:p>
            <a:r>
              <a:rPr lang="en-GB" sz="1100" dirty="0"/>
              <a:t>The table below outlines the recommended actions to close gaps towards intended future state across the Reporting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2FF94B19-C211-6D2B-C933-4C527D798711}"/>
              </a:ext>
            </a:extLst>
          </p:cNvPr>
          <p:cNvGraphicFramePr>
            <a:graphicFrameLocks noGrp="1"/>
          </p:cNvGraphicFramePr>
          <p:nvPr>
            <p:extLst>
              <p:ext uri="{D42A27DB-BD31-4B8C-83A1-F6EECF244321}">
                <p14:modId xmlns:p14="http://schemas.microsoft.com/office/powerpoint/2010/main" val="4010882058"/>
              </p:ext>
            </p:extLst>
          </p:nvPr>
        </p:nvGraphicFramePr>
        <p:xfrm>
          <a:off x="384047" y="1193871"/>
          <a:ext cx="9464041" cy="1487185"/>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714828">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772357">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STANDARDS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Define and develop a reporting framework to guide consistent reporting across the organization, that will proactively meet </a:t>
            </a:r>
          </a:p>
          <a:p>
            <a:pPr algn="l">
              <a:defRPr b="0" sz="950">
                <a:solidFill>
                  <a:srgbClr val="425369"/>
                </a:solidFill>
                <a:latin typeface="Avenir Next"/>
              </a:defRPr>
            </a:pPr>
            <a:r>
              <a:rPr/>
              <a:t>stakeholder needs, is aligned to Impact Strategy and meeting regulatory and other requirements.</a:t>
            </a:r>
          </a:p>
        </p:txBody>
      </p:sp>
      <p:sp>
        <p:nvSpPr>
          <p:cNvPr id="8" name="TextBox 7"/>
          <p:cNvSpPr txBox="1"/>
          <p:nvPr/>
        </p:nvSpPr>
        <p:spPr>
          <a:xfrm>
            <a:off x="2560320" y="1920240"/>
            <a:ext cx="6400800" cy="914400"/>
          </a:xfrm>
          <a:prstGeom prst="rect">
            <a:avLst/>
          </a:prstGeom>
          <a:noFill/>
        </p:spPr>
        <p:txBody>
          <a:bodyPr wrap="none">
            <a:spAutoFit/>
          </a:bodyPr>
          <a:lstStyle/>
          <a:p>
            <a:pPr algn="l">
              <a:defRPr b="0" sz="950">
                <a:solidFill>
                  <a:srgbClr val="425369"/>
                </a:solidFill>
                <a:latin typeface="Avenir Next"/>
              </a:defRPr>
            </a:pPr>
            <a:r>
              <a:rPr/>
              <a:t>​Select the standards that are relevant and develop plans for integration into processes, measurement, data and talent </a:t>
            </a:r>
          </a:p>
          <a:p>
            <a:pPr algn="l">
              <a:defRPr b="0" sz="950">
                <a:solidFill>
                  <a:srgbClr val="425369"/>
                </a:solidFill>
                <a:latin typeface="Avenir Next"/>
              </a:defRPr>
            </a:pPr>
            <a:r>
              <a:rPr/>
              <a:t>competencies.​ Socialise reporting standards across the organization and relevant stakeholders to increase quality of </a:t>
            </a:r>
          </a:p>
          <a:p>
            <a:pPr algn="l">
              <a:defRPr b="0" sz="950">
                <a:solidFill>
                  <a:srgbClr val="425369"/>
                </a:solidFill>
                <a:latin typeface="Avenir Next"/>
              </a:defRPr>
            </a:pPr>
            <a:r>
              <a:rPr/>
              <a:t>communication and materiality of disclosures. </a:t>
            </a:r>
          </a:p>
        </p:txBody>
      </p:sp>
    </p:spTree>
    <p:extLst>
      <p:ext uri="{BB962C8B-B14F-4D97-AF65-F5344CB8AC3E}">
        <p14:creationId xmlns:p14="http://schemas.microsoft.com/office/powerpoint/2010/main" val="788671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03402-9C64-1C8F-137A-520C77058680}"/>
              </a:ext>
            </a:extLst>
          </p:cNvPr>
          <p:cNvSpPr>
            <a:spLocks noGrp="1"/>
          </p:cNvSpPr>
          <p:nvPr>
            <p:ph type="title"/>
          </p:nvPr>
        </p:nvSpPr>
        <p:spPr/>
        <p:txBody>
          <a:bodyPr/>
          <a:lstStyle/>
          <a:p>
            <a:r>
              <a:rPr lang="en-US" dirty="0"/>
              <a:t>RESULTS: TECHNOLOGY</a:t>
            </a:r>
          </a:p>
        </p:txBody>
      </p:sp>
      <p:sp>
        <p:nvSpPr>
          <p:cNvPr id="3" name="Text Placeholder 2">
            <a:extLst>
              <a:ext uri="{FF2B5EF4-FFF2-40B4-BE49-F238E27FC236}">
                <a16:creationId xmlns:a16="http://schemas.microsoft.com/office/drawing/2014/main" id="{37D0460A-908C-9F30-C783-899C3220BBA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09A457F0-907C-F046-F227-8AAA4F1C649C}"/>
              </a:ext>
            </a:extLst>
          </p:cNvPr>
          <p:cNvSpPr>
            <a:spLocks noGrp="1"/>
          </p:cNvSpPr>
          <p:nvPr>
            <p:ph type="body" sz="quarter" idx="10"/>
          </p:nvPr>
        </p:nvSpPr>
        <p:spPr/>
        <p:txBody>
          <a:bodyPr>
            <a:normAutofit lnSpcReduction="10000"/>
          </a:bodyPr>
          <a:lstStyle/>
          <a:p>
            <a:r>
              <a:rPr lang="en-US" dirty="0"/>
              <a:t>7</a:t>
            </a:r>
          </a:p>
        </p:txBody>
      </p:sp>
    </p:spTree>
    <p:extLst>
      <p:ext uri="{BB962C8B-B14F-4D97-AF65-F5344CB8AC3E}">
        <p14:creationId xmlns:p14="http://schemas.microsoft.com/office/powerpoint/2010/main" val="2095866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E452E-EED5-AC85-E148-AB833D0DA28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AC0A203-8EE3-2FE2-2D56-DA7AE8FEDB97}"/>
              </a:ext>
            </a:extLst>
          </p:cNvPr>
          <p:cNvSpPr>
            <a:spLocks noGrp="1"/>
          </p:cNvSpPr>
          <p:nvPr>
            <p:ph type="body" idx="1"/>
          </p:nvPr>
        </p:nvSpPr>
        <p:spPr/>
        <p:txBody>
          <a:bodyPr>
            <a:normAutofit/>
          </a:bodyPr>
          <a:lstStyle/>
          <a:p>
            <a:pPr marL="3175" indent="0">
              <a:buNone/>
            </a:pPr>
            <a:r>
              <a:rPr lang="en-GB" b="1">
                <a:solidFill>
                  <a:srgbClr val="425369"/>
                </a:solidFill>
                <a:latin typeface="Avenir Next"/>
              </a:rPr>
              <a:t>Technology</a:t>
            </a:r>
            <a:endParaRPr lang="en-US" b="1">
              <a:solidFill>
                <a:srgbClr val="425369"/>
              </a:solidFill>
            </a:endParaRPr>
          </a:p>
          <a:p>
            <a:pPr marL="3175" indent="0">
              <a:buNone/>
            </a:pPr>
            <a:r>
              <a:rPr lang="en-GB">
                <a:solidFill>
                  <a:srgbClr val="425369"/>
                </a:solidFill>
                <a:latin typeface="Avenir Next"/>
              </a:rPr>
              <a:t>Here, technology refers to using standardised tools and/or applications to support the processes and systems outlined throughout this report (Carvalho et al., 2021). These are technological means for collecting, measuring and/or illustrating impact. </a:t>
            </a:r>
            <a:endParaRPr lang="en-US">
              <a:solidFill>
                <a:srgbClr val="425369"/>
              </a:solidFill>
            </a:endParaRPr>
          </a:p>
          <a:p>
            <a:pPr marL="3175" indent="0">
              <a:buNone/>
            </a:pPr>
            <a:endParaRPr lang="en-GB">
              <a:solidFill>
                <a:srgbClr val="425369"/>
              </a:solidFill>
            </a:endParaRPr>
          </a:p>
          <a:p>
            <a:pPr marL="3175" indent="0">
              <a:buNone/>
            </a:pPr>
            <a:endParaRPr lang="en-GB">
              <a:solidFill>
                <a:srgbClr val="425369"/>
              </a:solidFill>
            </a:endParaRPr>
          </a:p>
        </p:txBody>
      </p:sp>
      <p:sp>
        <p:nvSpPr>
          <p:cNvPr id="3" name="Title 2">
            <a:extLst>
              <a:ext uri="{FF2B5EF4-FFF2-40B4-BE49-F238E27FC236}">
                <a16:creationId xmlns:a16="http://schemas.microsoft.com/office/drawing/2014/main" id="{4EF065A9-D3F9-3758-9FF4-8C4F495E97FF}"/>
              </a:ext>
            </a:extLst>
          </p:cNvPr>
          <p:cNvSpPr>
            <a:spLocks noGrp="1"/>
          </p:cNvSpPr>
          <p:nvPr>
            <p:ph type="title"/>
          </p:nvPr>
        </p:nvSpPr>
        <p:spPr/>
        <p:txBody>
          <a:bodyPr/>
          <a:lstStyle/>
          <a:p>
            <a:r>
              <a:rPr lang="en-GB">
                <a:latin typeface="Avenir Next Ultra Light"/>
              </a:rPr>
              <a:t>KEY TERMS: TECHNOLOGY</a:t>
            </a:r>
            <a:endParaRPr lang="en-GB"/>
          </a:p>
        </p:txBody>
      </p:sp>
      <p:sp>
        <p:nvSpPr>
          <p:cNvPr id="4" name="Slide Number Placeholder 3">
            <a:extLst>
              <a:ext uri="{FF2B5EF4-FFF2-40B4-BE49-F238E27FC236}">
                <a16:creationId xmlns:a16="http://schemas.microsoft.com/office/drawing/2014/main" id="{D843DE7B-1E64-2A41-7A4F-70E14289072E}"/>
              </a:ext>
            </a:extLst>
          </p:cNvPr>
          <p:cNvSpPr>
            <a:spLocks noGrp="1"/>
          </p:cNvSpPr>
          <p:nvPr>
            <p:ph type="sldNum" idx="12"/>
          </p:nvPr>
        </p:nvSpPr>
        <p:spPr/>
        <p:txBody>
          <a:bodyPr/>
          <a:lstStyle/>
          <a:p>
            <a:fld id="{00000000-1234-1234-1234-123412341234}" type="slidenum">
              <a:rPr lang="en-US" smtClean="0"/>
              <a:pPr/>
              <a:t>37</a:t>
            </a:fld>
            <a:endParaRPr lang="en-US"/>
          </a:p>
        </p:txBody>
      </p:sp>
      <p:sp>
        <p:nvSpPr>
          <p:cNvPr id="6" name="Text Placeholder 5">
            <a:extLst>
              <a:ext uri="{FF2B5EF4-FFF2-40B4-BE49-F238E27FC236}">
                <a16:creationId xmlns:a16="http://schemas.microsoft.com/office/drawing/2014/main" id="{EC6EFDB0-A982-AF07-1126-0EB0553A1390}"/>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416506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TECHNOLOGY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38</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2" name="TextBox 1">
            <a:extLst>
              <a:ext uri="{FF2B5EF4-FFF2-40B4-BE49-F238E27FC236}">
                <a16:creationId xmlns:a16="http://schemas.microsoft.com/office/drawing/2014/main" id="{A2476657-5F7F-B97D-8E5D-53CCADEC5537}"/>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F7943FFC-6331-B025-1F96-CD98BD23FDAA}"/>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8" name="Text Placeholder 4">
            <a:extLst>
              <a:ext uri="{FF2B5EF4-FFF2-40B4-BE49-F238E27FC236}">
                <a16:creationId xmlns:a16="http://schemas.microsoft.com/office/drawing/2014/main" id="{373CC9E7-BD67-9765-15B0-240CCB6E4D7F}"/>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technology</a:t>
            </a:r>
            <a:r>
              <a:rPr lang="en-GB" sz="1200" dirty="0"/>
              <a:t> and the elements which constitute this dimension.</a:t>
            </a:r>
          </a:p>
        </p:txBody>
      </p:sp>
      <p:pic>
        <p:nvPicPr>
          <p:cNvPr id="16" name="Picture 15" descr="Technolo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393777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dirty="0"/>
              <a:t>Recommendations: TECHNOLOGY</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39</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58091"/>
            <a:ext cx="9464041" cy="334963"/>
          </a:xfrm>
        </p:spPr>
        <p:txBody>
          <a:bodyPr/>
          <a:lstStyle/>
          <a:p>
            <a:r>
              <a:rPr lang="en-GB" sz="1100" dirty="0"/>
              <a:t>The table below outlines the recommended actions to close gaps towards intended future state across the Technology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8" name="Table 7">
            <a:extLst>
              <a:ext uri="{FF2B5EF4-FFF2-40B4-BE49-F238E27FC236}">
                <a16:creationId xmlns:a16="http://schemas.microsoft.com/office/drawing/2014/main" id="{9CA18112-D315-C5B8-7B65-05B8F540DF34}"/>
              </a:ext>
            </a:extLst>
          </p:cNvPr>
          <p:cNvGraphicFramePr>
            <a:graphicFrameLocks noGrp="1"/>
          </p:cNvGraphicFramePr>
          <p:nvPr>
            <p:extLst>
              <p:ext uri="{D42A27DB-BD31-4B8C-83A1-F6EECF244321}">
                <p14:modId xmlns:p14="http://schemas.microsoft.com/office/powerpoint/2010/main" val="368117451"/>
              </p:ext>
            </p:extLst>
          </p:nvPr>
        </p:nvGraphicFramePr>
        <p:xfrm>
          <a:off x="384047" y="1230200"/>
          <a:ext cx="9464041" cy="10058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370840">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Technology</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bl>
          </a:graphicData>
        </a:graphic>
      </p:graphicFrame>
      <p:sp>
        <p:nvSpPr>
          <p:cNvPr id="9" name="TextBox 8"/>
          <p:cNvSpPr txBox="1"/>
          <p:nvPr/>
        </p:nvSpPr>
        <p:spPr>
          <a:xfrm>
            <a:off x="2651760" y="1188720"/>
            <a:ext cx="6400800" cy="914400"/>
          </a:xfrm>
          <a:prstGeom prst="rect">
            <a:avLst/>
          </a:prstGeom>
          <a:noFill/>
        </p:spPr>
        <p:txBody>
          <a:bodyPr wrap="none">
            <a:spAutoFit/>
          </a:bodyPr>
          <a:lstStyle/>
          <a:p>
            <a:pPr algn="l">
              <a:defRPr b="0" sz="950">
                <a:solidFill>
                  <a:srgbClr val="425369"/>
                </a:solidFill>
                <a:latin typeface="Avenir Next"/>
              </a:defRPr>
            </a:pPr>
            <a:r>
              <a:rPr/>
              <a:t>Research and identify relevant technology (tools and / applications) that can be used consistently across the organisation.</a:t>
            </a:r>
          </a:p>
        </p:txBody>
      </p:sp>
    </p:spTree>
    <p:extLst>
      <p:ext uri="{BB962C8B-B14F-4D97-AF65-F5344CB8AC3E}">
        <p14:creationId xmlns:p14="http://schemas.microsoft.com/office/powerpoint/2010/main" val="1329122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05FB-48B7-2B4C-3579-DAB7DE20767C}"/>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116728E4-64FA-3C14-04D3-00A50115C197}"/>
              </a:ext>
            </a:extLst>
          </p:cNvPr>
          <p:cNvSpPr>
            <a:spLocks noGrp="1"/>
          </p:cNvSpPr>
          <p:nvPr>
            <p:ph type="body" idx="1"/>
          </p:nvPr>
        </p:nvSpPr>
        <p:spPr>
          <a:xfrm>
            <a:off x="484327" y="993950"/>
            <a:ext cx="9191346" cy="4020177"/>
          </a:xfrm>
        </p:spPr>
        <p:txBody>
          <a:bodyPr>
            <a:normAutofit/>
          </a:bodyPr>
          <a:lstStyle/>
          <a:p>
            <a:pPr marL="2540" indent="0">
              <a:buNone/>
            </a:pPr>
            <a:r>
              <a:rPr lang="en-GB" dirty="0"/>
              <a:t>Thank you for embarking on this journey of discovery and development with us. </a:t>
            </a:r>
            <a:endParaRPr lang="en-US" dirty="0"/>
          </a:p>
          <a:p>
            <a:pPr marL="2540" indent="0">
              <a:buNone/>
            </a:pPr>
            <a:r>
              <a:rPr lang="en-GB" dirty="0">
                <a:latin typeface="Avenir Next"/>
              </a:rPr>
              <a:t>We trust the process in itself will be valuable and help facilitate and stretch your thinking on Impact Management,  its role within your organization, and how maturing this capability in and across your organization can support more effective achievement of your impact goals and objectives. </a:t>
            </a:r>
          </a:p>
          <a:p>
            <a:pPr marL="2540" indent="0">
              <a:buNone/>
            </a:pPr>
            <a:r>
              <a:rPr lang="en-GB" dirty="0"/>
              <a:t>This report is is based on your completion of the Impact Management Capability Assessment Survey. It is intended to give you a ‘point-in-time’ view of where you are currently, and what key actions you can take to further progress on your journey towards maturity and optimizing the value you can derive from Impact Management as a capability. </a:t>
            </a:r>
          </a:p>
          <a:p>
            <a:pPr marL="2540" indent="0">
              <a:buNone/>
            </a:pPr>
            <a:r>
              <a:rPr lang="en-GB" dirty="0"/>
              <a:t>The core of the report includes the results of your </a:t>
            </a:r>
            <a:r>
              <a:rPr lang="en-GB" dirty="0">
                <a:hlinkClick r:id="rId2" action="ppaction://hlinksldjump">
                  <a:extLst>
                    <a:ext uri="{A12FA001-AC4F-418D-AE19-62706E023703}">
                      <ahyp:hlinkClr xmlns:ahyp="http://schemas.microsoft.com/office/drawing/2018/hyperlinkcolor" val="tx"/>
                    </a:ext>
                  </a:extLst>
                </a:hlinkClick>
              </a:rPr>
              <a:t>Capability Assessment Survey at a high-level</a:t>
            </a:r>
            <a:r>
              <a:rPr lang="en-GB" dirty="0"/>
              <a:t> with a </a:t>
            </a:r>
            <a:r>
              <a:rPr lang="en-GB" dirty="0">
                <a:hlinkClick r:id="rId3" action="ppaction://hlinksldjump">
                  <a:extLst>
                    <a:ext uri="{A12FA001-AC4F-418D-AE19-62706E023703}">
                      <ahyp:hlinkClr xmlns:ahyp="http://schemas.microsoft.com/office/drawing/2018/hyperlinkcolor" val="tx"/>
                    </a:ext>
                  </a:extLst>
                </a:hlinkClick>
              </a:rPr>
              <a:t>summary roadmap</a:t>
            </a:r>
            <a:r>
              <a:rPr lang="en-GB" dirty="0"/>
              <a:t> of potential actions, followed by a more detailed view of your </a:t>
            </a:r>
            <a:r>
              <a:rPr lang="en-GB" dirty="0">
                <a:hlinkClick r:id="rId4" action="ppaction://hlinksldjump">
                  <a:extLst>
                    <a:ext uri="{A12FA001-AC4F-418D-AE19-62706E023703}">
                      <ahyp:hlinkClr xmlns:ahyp="http://schemas.microsoft.com/office/drawing/2018/hyperlinkcolor" val="tx"/>
                    </a:ext>
                  </a:extLst>
                </a:hlinkClick>
              </a:rPr>
              <a:t>results per dimension</a:t>
            </a:r>
            <a:r>
              <a:rPr lang="en-GB" dirty="0"/>
              <a:t> and the elements which make up each dimension of impact management as a capability. Each results section includes </a:t>
            </a:r>
            <a:r>
              <a:rPr lang="en-GB" dirty="0">
                <a:hlinkClick r:id="rId5" action="ppaction://hlinksldjump">
                  <a:extLst>
                    <a:ext uri="{A12FA001-AC4F-418D-AE19-62706E023703}">
                      <ahyp:hlinkClr xmlns:ahyp="http://schemas.microsoft.com/office/drawing/2018/hyperlinkcolor" val="tx"/>
                    </a:ext>
                  </a:extLst>
                </a:hlinkClick>
              </a:rPr>
              <a:t>recommendations</a:t>
            </a:r>
            <a:r>
              <a:rPr lang="en-GB" dirty="0"/>
              <a:t> for key actions you can take. </a:t>
            </a:r>
          </a:p>
          <a:p>
            <a:pPr marL="2540" indent="0">
              <a:buNone/>
            </a:pPr>
            <a:r>
              <a:rPr lang="en-GB" dirty="0">
                <a:latin typeface="Avenir Next"/>
              </a:rPr>
              <a:t>It is important to note that developing and maturing a new capability is a journey, one that takes time and is likely to be ever-changing in line with the dynamic context and environment in which you work. The typical nature of organizational maturing, means you are likely to experience cycles of maturing and triggers that will prompt refinements and adaptations over time, rather than a single linear progression from a static point. So, continue to review progress, prioritize actions, and celebrate milestones in cycles along the way. </a:t>
            </a:r>
          </a:p>
          <a:p>
            <a:pPr marL="2540" indent="0">
              <a:buNone/>
            </a:pPr>
            <a:r>
              <a:rPr lang="en-GB" dirty="0">
                <a:latin typeface="Avenir Next"/>
              </a:rPr>
              <a:t>You will be able to complete the Impact Management Capability Assessment Survey multiple times in the future to track and review your progress over time, as well as to set new plans of</a:t>
            </a:r>
            <a:r>
              <a:rPr lang="en-GB" dirty="0"/>
              <a:t> actions to further mature in the future. </a:t>
            </a:r>
          </a:p>
        </p:txBody>
      </p:sp>
      <p:sp>
        <p:nvSpPr>
          <p:cNvPr id="5" name="Text Placeholder 4">
            <a:extLst>
              <a:ext uri="{FF2B5EF4-FFF2-40B4-BE49-F238E27FC236}">
                <a16:creationId xmlns:a16="http://schemas.microsoft.com/office/drawing/2014/main" id="{E7B83ED3-AD7C-0F2B-BF8D-76955165872F}"/>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1096757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69D0A-B208-3C69-F77C-7794E775DE55}"/>
              </a:ext>
            </a:extLst>
          </p:cNvPr>
          <p:cNvSpPr>
            <a:spLocks noGrp="1"/>
          </p:cNvSpPr>
          <p:nvPr>
            <p:ph type="title"/>
          </p:nvPr>
        </p:nvSpPr>
        <p:spPr/>
        <p:txBody>
          <a:bodyPr/>
          <a:lstStyle/>
          <a:p>
            <a:r>
              <a:rPr lang="en-GB" dirty="0"/>
              <a:t>NEXT STEPS</a:t>
            </a:r>
          </a:p>
        </p:txBody>
      </p:sp>
      <p:sp>
        <p:nvSpPr>
          <p:cNvPr id="3" name="Text Placeholder 2">
            <a:extLst>
              <a:ext uri="{FF2B5EF4-FFF2-40B4-BE49-F238E27FC236}">
                <a16:creationId xmlns:a16="http://schemas.microsoft.com/office/drawing/2014/main" id="{9472698F-8A0A-7A31-04C8-A94B90DA8D8A}"/>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25E5F174-98E4-13DA-2AAB-EFA2CFA728D5}"/>
              </a:ext>
            </a:extLst>
          </p:cNvPr>
          <p:cNvSpPr>
            <a:spLocks noGrp="1"/>
          </p:cNvSpPr>
          <p:nvPr>
            <p:ph type="body" sz="quarter" idx="10"/>
          </p:nvPr>
        </p:nvSpPr>
        <p:spPr/>
        <p:txBody>
          <a:bodyPr>
            <a:normAutofit lnSpcReduction="10000"/>
          </a:bodyPr>
          <a:lstStyle/>
          <a:p>
            <a:r>
              <a:rPr lang="en-GB" dirty="0"/>
              <a:t>4</a:t>
            </a:r>
          </a:p>
        </p:txBody>
      </p:sp>
    </p:spTree>
    <p:extLst>
      <p:ext uri="{BB962C8B-B14F-4D97-AF65-F5344CB8AC3E}">
        <p14:creationId xmlns:p14="http://schemas.microsoft.com/office/powerpoint/2010/main" val="1511012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581EF2-B899-62DD-4AEB-B5A685D65AA4}"/>
              </a:ext>
            </a:extLst>
          </p:cNvPr>
          <p:cNvSpPr>
            <a:spLocks noGrp="1"/>
          </p:cNvSpPr>
          <p:nvPr>
            <p:ph type="body" idx="1"/>
          </p:nvPr>
        </p:nvSpPr>
        <p:spPr/>
        <p:txBody>
          <a:bodyPr/>
          <a:lstStyle/>
          <a:p>
            <a:pPr indent="-454025"/>
            <a:r>
              <a:rPr lang="en-GB" dirty="0">
                <a:latin typeface="Avenir Next"/>
              </a:rPr>
              <a:t>It will be important for you to consider the extent to which these shifts will serve the broader organization to be able to make decisions as to the structure of the organization, with the inclusion of the Impact Management Capability. </a:t>
            </a:r>
            <a:endParaRPr lang="en-US" dirty="0"/>
          </a:p>
          <a:p>
            <a:pPr indent="-454025"/>
            <a:r>
              <a:rPr lang="en-GB" dirty="0"/>
              <a:t>We recommend reviewing the recommendations based on the future state pathway and plan timeframes for implementing prioritised elements, including priorities and actions for the next year. Identify implications for operational planning and budget processes. </a:t>
            </a:r>
          </a:p>
          <a:p>
            <a:pPr indent="-454025"/>
            <a:r>
              <a:rPr lang="en-GB" dirty="0"/>
              <a:t>Execute your plan and make positive shifts towards the key elements of the Impact Management Capability and its potential to realise strategic benefit for your organization and its stakeholders.</a:t>
            </a:r>
          </a:p>
          <a:p>
            <a:pPr indent="-454025"/>
            <a:r>
              <a:rPr lang="en-GB" dirty="0"/>
              <a:t>Hold yourselves accountable to your plans and track progress against implementation.</a:t>
            </a:r>
          </a:p>
          <a:p>
            <a:pPr indent="-454025"/>
            <a:r>
              <a:rPr lang="en-GB" dirty="0"/>
              <a:t>Review overall progress at the end of each year, and establish progress objectives for the following year, using the maturity assessment matrix. </a:t>
            </a:r>
          </a:p>
          <a:p>
            <a:pPr marL="2540" indent="0">
              <a:buNone/>
            </a:pPr>
            <a:endParaRPr lang="en-GB" i="1" dirty="0"/>
          </a:p>
          <a:p>
            <a:pPr marL="2540" indent="0">
              <a:buNone/>
            </a:pPr>
            <a:r>
              <a:rPr lang="en-GB" b="0" i="1" u="none" strike="noStrike" dirty="0">
                <a:solidFill>
                  <a:srgbClr val="425369"/>
                </a:solidFill>
                <a:effectLst/>
                <a:latin typeface="Avenir Next"/>
              </a:rPr>
              <a:t>Relativ is able to assist with capacity building in many of the areas of recommendation and would welcome the opportunity to discuss any specific elements. </a:t>
            </a:r>
            <a:endParaRPr lang="en-GB" dirty="0">
              <a:latin typeface="Avenir Next"/>
            </a:endParaRPr>
          </a:p>
        </p:txBody>
      </p:sp>
      <p:sp>
        <p:nvSpPr>
          <p:cNvPr id="3" name="Title 2">
            <a:extLst>
              <a:ext uri="{FF2B5EF4-FFF2-40B4-BE49-F238E27FC236}">
                <a16:creationId xmlns:a16="http://schemas.microsoft.com/office/drawing/2014/main" id="{D7A3B738-E94F-9A54-0730-2BEE58AD2746}"/>
              </a:ext>
            </a:extLst>
          </p:cNvPr>
          <p:cNvSpPr>
            <a:spLocks noGrp="1"/>
          </p:cNvSpPr>
          <p:nvPr>
            <p:ph type="title"/>
          </p:nvPr>
        </p:nvSpPr>
        <p:spPr/>
        <p:txBody>
          <a:bodyPr/>
          <a:lstStyle/>
          <a:p>
            <a:r>
              <a:rPr lang="en-GB"/>
              <a:t>Next steps</a:t>
            </a:r>
          </a:p>
        </p:txBody>
      </p:sp>
      <p:sp>
        <p:nvSpPr>
          <p:cNvPr id="4" name="Slide Number Placeholder 3">
            <a:extLst>
              <a:ext uri="{FF2B5EF4-FFF2-40B4-BE49-F238E27FC236}">
                <a16:creationId xmlns:a16="http://schemas.microsoft.com/office/drawing/2014/main" id="{D29B4B86-41DA-4497-754A-95C5AEE80D5D}"/>
              </a:ext>
            </a:extLst>
          </p:cNvPr>
          <p:cNvSpPr>
            <a:spLocks noGrp="1"/>
          </p:cNvSpPr>
          <p:nvPr>
            <p:ph type="sldNum" idx="12"/>
          </p:nvPr>
        </p:nvSpPr>
        <p:spPr/>
        <p:txBody>
          <a:bodyPr/>
          <a:lstStyle/>
          <a:p>
            <a:fld id="{00000000-1234-1234-1234-123412341234}" type="slidenum">
              <a:rPr lang="en-US" smtClean="0"/>
              <a:pPr/>
              <a:t>41</a:t>
            </a:fld>
            <a:endParaRPr lang="en-US"/>
          </a:p>
        </p:txBody>
      </p:sp>
      <p:sp>
        <p:nvSpPr>
          <p:cNvPr id="6" name="Text Placeholder 5">
            <a:extLst>
              <a:ext uri="{FF2B5EF4-FFF2-40B4-BE49-F238E27FC236}">
                <a16:creationId xmlns:a16="http://schemas.microsoft.com/office/drawing/2014/main" id="{82B93C76-2AEF-E921-A3F1-E8E987C1A4A0}"/>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438693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D9E6C-9043-1A4F-D74B-25637D737843}"/>
              </a:ext>
            </a:extLst>
          </p:cNvPr>
          <p:cNvSpPr>
            <a:spLocks noGrp="1"/>
          </p:cNvSpPr>
          <p:nvPr>
            <p:ph type="title"/>
          </p:nvPr>
        </p:nvSpPr>
        <p:spPr/>
        <p:txBody>
          <a:bodyPr/>
          <a:lstStyle/>
          <a:p>
            <a:r>
              <a:rPr lang="en-ZA" dirty="0"/>
              <a:t>REFERENCES</a:t>
            </a:r>
          </a:p>
        </p:txBody>
      </p:sp>
      <p:sp>
        <p:nvSpPr>
          <p:cNvPr id="3" name="Text Placeholder 2">
            <a:extLst>
              <a:ext uri="{FF2B5EF4-FFF2-40B4-BE49-F238E27FC236}">
                <a16:creationId xmlns:a16="http://schemas.microsoft.com/office/drawing/2014/main" id="{A473F4E1-F7D6-D3C6-8A79-A7A1491AA6F8}"/>
              </a:ext>
            </a:extLst>
          </p:cNvPr>
          <p:cNvSpPr>
            <a:spLocks noGrp="1"/>
          </p:cNvSpPr>
          <p:nvPr>
            <p:ph type="body" idx="1"/>
          </p:nvPr>
        </p:nvSpPr>
        <p:spPr/>
        <p:txBody>
          <a:bodyPr/>
          <a:lstStyle/>
          <a:p>
            <a:endParaRPr lang="en-ZA"/>
          </a:p>
        </p:txBody>
      </p:sp>
      <p:sp>
        <p:nvSpPr>
          <p:cNvPr id="4" name="Text Placeholder 3">
            <a:extLst>
              <a:ext uri="{FF2B5EF4-FFF2-40B4-BE49-F238E27FC236}">
                <a16:creationId xmlns:a16="http://schemas.microsoft.com/office/drawing/2014/main" id="{1FBBCCE4-EE67-4D39-AF28-A83D14351372}"/>
              </a:ext>
            </a:extLst>
          </p:cNvPr>
          <p:cNvSpPr>
            <a:spLocks noGrp="1"/>
          </p:cNvSpPr>
          <p:nvPr>
            <p:ph type="body" sz="quarter" idx="10"/>
          </p:nvPr>
        </p:nvSpPr>
        <p:spPr/>
        <p:txBody>
          <a:bodyPr>
            <a:normAutofit lnSpcReduction="10000"/>
          </a:bodyPr>
          <a:lstStyle/>
          <a:p>
            <a:r>
              <a:rPr lang="en-ZA" dirty="0"/>
              <a:t>5</a:t>
            </a:r>
          </a:p>
        </p:txBody>
      </p:sp>
    </p:spTree>
    <p:extLst>
      <p:ext uri="{BB962C8B-B14F-4D97-AF65-F5344CB8AC3E}">
        <p14:creationId xmlns:p14="http://schemas.microsoft.com/office/powerpoint/2010/main" val="2474279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A6C738-BA3B-1F68-B46A-1A6A5A66B940}"/>
              </a:ext>
            </a:extLst>
          </p:cNvPr>
          <p:cNvSpPr>
            <a:spLocks noGrp="1"/>
          </p:cNvSpPr>
          <p:nvPr>
            <p:ph type="body" idx="1"/>
          </p:nvPr>
        </p:nvSpPr>
        <p:spPr>
          <a:xfrm>
            <a:off x="484188" y="945847"/>
            <a:ext cx="9191346" cy="3814427"/>
          </a:xfrm>
        </p:spPr>
        <p:txBody>
          <a:bodyPr>
            <a:noAutofit/>
          </a:bodyPr>
          <a:lstStyle/>
          <a:p>
            <a:pPr marL="3175" indent="0">
              <a:buNone/>
            </a:pPr>
            <a:r>
              <a:rPr lang="en-ZA" sz="1000" dirty="0">
                <a:latin typeface="Avenir Next" panose="020B0503020202020204"/>
              </a:rPr>
              <a:t>Archibald, T. (2013). Free-range evaluation: Reflections on evaluative thinking and evaluative doing. </a:t>
            </a:r>
            <a:r>
              <a:rPr lang="en-ZA" sz="1000" dirty="0">
                <a:latin typeface="Avenir Next" panose="020B0503020202020204"/>
                <a:hlinkClick r:id="rId2">
                  <a:extLst>
                    <a:ext uri="{A12FA001-AC4F-418D-AE19-62706E023703}">
                      <ahyp:hlinkClr xmlns:ahyp="http://schemas.microsoft.com/office/drawing/2018/hyperlinkcolor" val="tx"/>
                    </a:ext>
                  </a:extLst>
                </a:hlinkClick>
              </a:rPr>
              <a:t>https://tgarchibald.wordpress.com/2013/11/11/18/</a:t>
            </a:r>
            <a:r>
              <a:rPr lang="en-ZA" sz="1000" dirty="0">
                <a:latin typeface="Avenir Next" panose="020B0503020202020204"/>
              </a:rPr>
              <a:t> </a:t>
            </a:r>
          </a:p>
          <a:p>
            <a:pPr marL="3175" indent="0">
              <a:spcBef>
                <a:spcPts val="600"/>
              </a:spcBef>
              <a:buNone/>
            </a:pPr>
            <a:r>
              <a:rPr lang="en-ZA" sz="1000" dirty="0">
                <a:latin typeface="Avenir Next" panose="020B0503020202020204"/>
              </a:rPr>
              <a:t>Benn, S., </a:t>
            </a:r>
            <a:r>
              <a:rPr lang="en-ZA" sz="1000" dirty="0" err="1">
                <a:latin typeface="Avenir Next" panose="020B0503020202020204"/>
              </a:rPr>
              <a:t>Abratt</a:t>
            </a:r>
            <a:r>
              <a:rPr lang="en-ZA" sz="1000" dirty="0">
                <a:latin typeface="Avenir Next" panose="020B0503020202020204"/>
              </a:rPr>
              <a:t>, R., &amp; O'Leary, B. (2016). Defining and identifying stakeholders: Views from management and stakeholders. </a:t>
            </a:r>
            <a:r>
              <a:rPr lang="en-ZA" sz="1000" i="1" dirty="0">
                <a:latin typeface="Avenir Next" panose="020B0503020202020204"/>
              </a:rPr>
              <a:t>South African journal of business management</a:t>
            </a:r>
            <a:r>
              <a:rPr lang="en-ZA" sz="1000" dirty="0">
                <a:latin typeface="Avenir Next" panose="020B0503020202020204"/>
              </a:rPr>
              <a:t>,</a:t>
            </a:r>
            <a:r>
              <a:rPr lang="en-ZA" sz="1000" i="1" dirty="0">
                <a:latin typeface="Avenir Next" panose="020B0503020202020204"/>
              </a:rPr>
              <a:t> 47</a:t>
            </a:r>
            <a:r>
              <a:rPr lang="en-ZA" sz="1000" dirty="0">
                <a:latin typeface="Avenir Next" panose="020B0503020202020204"/>
              </a:rPr>
              <a:t>(2), 1-11.</a:t>
            </a:r>
          </a:p>
          <a:p>
            <a:pPr marL="3175" indent="0">
              <a:spcBef>
                <a:spcPts val="600"/>
              </a:spcBef>
              <a:buNone/>
            </a:pPr>
            <a:r>
              <a:rPr lang="en-ZA" sz="1000" dirty="0">
                <a:latin typeface="Avenir Next" panose="020B0503020202020204"/>
              </a:rPr>
              <a:t>Brown, W. (2007). Data Quality Assurance Tool for Program-Level Indicators. United States President’s Emergency Plan for AIDS Relief and USAID. </a:t>
            </a:r>
            <a:endParaRPr lang="en-GB" sz="1000" dirty="0">
              <a:latin typeface="Avenir Next" panose="020B0503020202020204"/>
            </a:endParaRPr>
          </a:p>
          <a:p>
            <a:pPr marL="3175" indent="0">
              <a:spcBef>
                <a:spcPts val="600"/>
              </a:spcBef>
              <a:buNone/>
            </a:pPr>
            <a:r>
              <a:rPr lang="en-ZA" sz="1000" dirty="0">
                <a:latin typeface="Avenir Next" panose="020B0503020202020204"/>
                <a:cs typeface="Arial"/>
              </a:rPr>
              <a:t>Carvalho, L. C., </a:t>
            </a:r>
            <a:r>
              <a:rPr lang="en-ZA" sz="1000" dirty="0" err="1">
                <a:latin typeface="Avenir Next" panose="020B0503020202020204"/>
                <a:cs typeface="Arial"/>
              </a:rPr>
              <a:t>Jeleniewicz</a:t>
            </a:r>
            <a:r>
              <a:rPr lang="en-ZA" sz="1000" dirty="0">
                <a:latin typeface="Avenir Next" panose="020B0503020202020204"/>
                <a:cs typeface="Arial"/>
              </a:rPr>
              <a:t>, M., </a:t>
            </a:r>
            <a:r>
              <a:rPr lang="en-ZA" sz="1000" dirty="0" err="1">
                <a:latin typeface="Avenir Next" panose="020B0503020202020204"/>
                <a:cs typeface="Arial"/>
              </a:rPr>
              <a:t>Franczak</a:t>
            </a:r>
            <a:r>
              <a:rPr lang="en-ZA" sz="1000" dirty="0">
                <a:latin typeface="Avenir Next" panose="020B0503020202020204"/>
                <a:cs typeface="Arial"/>
              </a:rPr>
              <a:t>, P., &amp; </a:t>
            </a:r>
            <a:r>
              <a:rPr lang="en-ZA" sz="1000" dirty="0" err="1">
                <a:latin typeface="Avenir Next" panose="020B0503020202020204"/>
                <a:cs typeface="Arial"/>
              </a:rPr>
              <a:t>Vanková</a:t>
            </a:r>
            <a:r>
              <a:rPr lang="en-ZA" sz="1000" dirty="0">
                <a:latin typeface="Avenir Next" panose="020B0503020202020204"/>
                <a:cs typeface="Arial"/>
              </a:rPr>
              <a:t>, Ž. (2021). Business Models for Digital Economy: Good Practices and Success Stories. In </a:t>
            </a:r>
            <a:r>
              <a:rPr lang="en-ZA" sz="1000" i="1" dirty="0">
                <a:latin typeface="Avenir Next" panose="020B0503020202020204"/>
                <a:cs typeface="Arial"/>
              </a:rPr>
              <a:t>Handbook of Research on Multidisciplinary Approaches to Entrepreneurship, Innovation, and ICTs</a:t>
            </a:r>
            <a:r>
              <a:rPr lang="en-ZA" sz="1000" dirty="0">
                <a:latin typeface="Avenir Next" panose="020B0503020202020204"/>
                <a:cs typeface="Arial"/>
              </a:rPr>
              <a:t> (pp. 1-21). IGI Global.</a:t>
            </a:r>
            <a:endParaRPr lang="en-ZA" sz="1000" dirty="0">
              <a:latin typeface="Avenir Next"/>
            </a:endParaRPr>
          </a:p>
          <a:p>
            <a:pPr marL="3175" indent="0">
              <a:spcBef>
                <a:spcPts val="600"/>
              </a:spcBef>
              <a:buNone/>
            </a:pPr>
            <a:r>
              <a:rPr lang="en-ZA" sz="1000" dirty="0">
                <a:latin typeface="Avenir Next"/>
              </a:rPr>
              <a:t>CDC. (2018). Evaluative thinking: Strategies for reflective thinking in your organization. </a:t>
            </a:r>
            <a:r>
              <a:rPr lang="en-ZA" sz="1000" dirty="0">
                <a:latin typeface="Avenir Next" panose="020B0503020202020204"/>
                <a:hlinkClick r:id="rId3">
                  <a:extLst>
                    <a:ext uri="{A12FA001-AC4F-418D-AE19-62706E023703}">
                      <ahyp:hlinkClr xmlns:ahyp="http://schemas.microsoft.com/office/drawing/2018/hyperlinkcolor" val="tx"/>
                    </a:ext>
                  </a:extLst>
                </a:hlinkClick>
              </a:rPr>
              <a:t>https://www.cdc.gov/dhdsp/docs/CB-June2018-508.pdf</a:t>
            </a:r>
            <a:r>
              <a:rPr lang="en-ZA" sz="1000" dirty="0">
                <a:latin typeface="Avenir Next" panose="020B0503020202020204"/>
              </a:rPr>
              <a:t> </a:t>
            </a:r>
          </a:p>
          <a:p>
            <a:pPr marL="3175" indent="0">
              <a:spcBef>
                <a:spcPts val="600"/>
              </a:spcBef>
              <a:buNone/>
            </a:pPr>
            <a:r>
              <a:rPr lang="en-GB" sz="1000" dirty="0">
                <a:latin typeface="Avenir Next" panose="020B0503020202020204"/>
              </a:rPr>
              <a:t>Cooke, N. J., &amp; Hilton, M. L. (2015). Team Composition and Assembly. In </a:t>
            </a:r>
            <a:r>
              <a:rPr lang="en-GB" sz="1000" i="1" dirty="0">
                <a:latin typeface="Avenir Next" panose="020B0503020202020204"/>
              </a:rPr>
              <a:t>Enhancing the Effectiveness of Team Science</a:t>
            </a:r>
            <a:r>
              <a:rPr lang="en-GB" sz="1000" dirty="0">
                <a:latin typeface="Avenir Next" panose="020B0503020202020204"/>
              </a:rPr>
              <a:t>. National Academies Press (US).</a:t>
            </a:r>
          </a:p>
          <a:p>
            <a:pPr marL="3175" indent="0">
              <a:spcBef>
                <a:spcPts val="600"/>
              </a:spcBef>
              <a:buNone/>
            </a:pPr>
            <a:r>
              <a:rPr lang="en-GB" sz="1000" dirty="0" err="1">
                <a:latin typeface="Avenir Next" panose="020B0503020202020204"/>
                <a:cs typeface="Arial"/>
              </a:rPr>
              <a:t>Faugier</a:t>
            </a:r>
            <a:r>
              <a:rPr lang="en-GB" sz="1000" dirty="0">
                <a:latin typeface="Avenir Next" panose="020B0503020202020204"/>
                <a:cs typeface="Arial"/>
              </a:rPr>
              <a:t>-Contreras, L. E., Guevara-Flores, K. F., &amp; Hernández-Calderón, J. G. (2023). From Manual Automation to </a:t>
            </a:r>
            <a:r>
              <a:rPr lang="en-GB" sz="1000" dirty="0" err="1">
                <a:latin typeface="Avenir Next" panose="020B0503020202020204"/>
                <a:cs typeface="Arial"/>
              </a:rPr>
              <a:t>Hyperconnection</a:t>
            </a:r>
            <a:r>
              <a:rPr lang="en-GB" sz="1000" dirty="0">
                <a:latin typeface="Avenir Next" panose="020B0503020202020204"/>
                <a:cs typeface="Arial"/>
              </a:rPr>
              <a:t>: The Evolution and Development of Organizational Processes in Industry 4.0. In </a:t>
            </a:r>
            <a:r>
              <a:rPr lang="en-GB" sz="1000" i="1" dirty="0">
                <a:latin typeface="Avenir Next" panose="020B0503020202020204"/>
                <a:cs typeface="Arial"/>
              </a:rPr>
              <a:t>Streamlining Organizational Processes Through AI, IoT, Blockchain, and Virtual Environments</a:t>
            </a:r>
            <a:r>
              <a:rPr lang="en-GB" sz="1000" dirty="0">
                <a:latin typeface="Avenir Next" panose="020B0503020202020204"/>
                <a:cs typeface="Arial"/>
              </a:rPr>
              <a:t> (pp. 106-134). IGI Global.</a:t>
            </a:r>
            <a:endParaRPr lang="en-GB" sz="1000" dirty="0">
              <a:latin typeface="Avenir Next"/>
            </a:endParaRPr>
          </a:p>
          <a:p>
            <a:pPr marL="3175" indent="0">
              <a:spcBef>
                <a:spcPts val="600"/>
              </a:spcBef>
              <a:buNone/>
            </a:pPr>
            <a:r>
              <a:rPr lang="en-GB" sz="1000" dirty="0">
                <a:latin typeface="Avenir Next"/>
              </a:rPr>
              <a:t>Global Impact Investing Network. (2023)a. Impact Performance Benchmarks Overview. </a:t>
            </a:r>
            <a:r>
              <a:rPr lang="en-GB" sz="1000" dirty="0">
                <a:latin typeface="Avenir Next" panose="020B0503020202020204"/>
                <a:hlinkClick r:id="rId4">
                  <a:extLst>
                    <a:ext uri="{A12FA001-AC4F-418D-AE19-62706E023703}">
                      <ahyp:hlinkClr xmlns:ahyp="http://schemas.microsoft.com/office/drawing/2018/hyperlinkcolor" val="tx"/>
                    </a:ext>
                  </a:extLst>
                </a:hlinkClick>
              </a:rPr>
              <a:t>https://thegiin.org/research/publication/impact-performance-benchmarks-overview/</a:t>
            </a:r>
            <a:r>
              <a:rPr lang="en-GB" sz="1000" dirty="0">
                <a:latin typeface="Avenir Next" panose="020B0503020202020204"/>
              </a:rPr>
              <a:t> </a:t>
            </a:r>
          </a:p>
          <a:p>
            <a:pPr marL="3175" indent="0">
              <a:spcBef>
                <a:spcPts val="600"/>
              </a:spcBef>
              <a:buNone/>
            </a:pPr>
            <a:r>
              <a:rPr lang="en-GB" sz="1000" dirty="0">
                <a:latin typeface="Avenir Next" panose="020B0503020202020204"/>
                <a:cs typeface="Arial"/>
              </a:rPr>
              <a:t>Global Impact Investing Network. (2023)b. Impact Toolkit. </a:t>
            </a:r>
            <a:r>
              <a:rPr lang="en-GB" sz="1000" dirty="0">
                <a:latin typeface="Avenir Next" panose="020B0503020202020204"/>
                <a:cs typeface="Arial"/>
                <a:hlinkClick r:id="rId5">
                  <a:extLst>
                    <a:ext uri="{A12FA001-AC4F-418D-AE19-62706E023703}">
                      <ahyp:hlinkClr xmlns:ahyp="http://schemas.microsoft.com/office/drawing/2018/hyperlinkcolor" val="tx"/>
                    </a:ext>
                  </a:extLst>
                </a:hlinkClick>
              </a:rPr>
              <a:t>https://impacttoolkit.thegiin.org/</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Global Reporting Initiative. (2024). Continuous improvement. </a:t>
            </a:r>
            <a:r>
              <a:rPr lang="en-GB" sz="1000" dirty="0">
                <a:latin typeface="Avenir Next" panose="020B0503020202020204"/>
                <a:cs typeface="Arial"/>
                <a:hlinkClick r:id="rId6">
                  <a:extLst>
                    <a:ext uri="{A12FA001-AC4F-418D-AE19-62706E023703}">
                      <ahyp:hlinkClr xmlns:ahyp="http://schemas.microsoft.com/office/drawing/2018/hyperlinkcolor" val="tx"/>
                    </a:ext>
                  </a:extLst>
                </a:hlinkClick>
              </a:rPr>
              <a:t>https://www.globalreporting.org/standards/</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Harwood, E. M., &amp; Vang, P. (2009). Data Collection Methods Series: Part 1: Define a Clear Purpose for Collecting Data. </a:t>
            </a:r>
            <a:r>
              <a:rPr lang="en-GB" sz="1000" i="1" dirty="0">
                <a:latin typeface="Avenir Next" panose="020B0503020202020204"/>
                <a:cs typeface="Arial"/>
              </a:rPr>
              <a:t>Journal of Wound Ostomy &amp; Continence Nursing</a:t>
            </a:r>
            <a:r>
              <a:rPr lang="en-GB" sz="1000" dirty="0">
                <a:latin typeface="Avenir Next" panose="020B0503020202020204"/>
                <a:cs typeface="Arial"/>
              </a:rPr>
              <a:t>, </a:t>
            </a:r>
            <a:r>
              <a:rPr lang="en-GB" sz="1000" i="1" dirty="0">
                <a:latin typeface="Avenir Next" panose="020B0503020202020204"/>
                <a:cs typeface="Arial"/>
              </a:rPr>
              <a:t>36</a:t>
            </a:r>
            <a:r>
              <a:rPr lang="en-GB" sz="1000" dirty="0">
                <a:latin typeface="Avenir Next" panose="020B0503020202020204"/>
                <a:cs typeface="Arial"/>
              </a:rPr>
              <a:t>(1), 15-20.</a:t>
            </a:r>
            <a:endParaRPr lang="en-GB" sz="1000" dirty="0">
              <a:latin typeface="Avenir Next" panose="020B0503020202020204"/>
            </a:endParaRPr>
          </a:p>
          <a:p>
            <a:pPr marL="3175" indent="0">
              <a:spcBef>
                <a:spcPts val="600"/>
              </a:spcBef>
              <a:buNone/>
            </a:pPr>
            <a:endParaRPr lang="en-GB" sz="1000" dirty="0">
              <a:latin typeface="Avenir Next" panose="020B0503020202020204"/>
            </a:endParaRPr>
          </a:p>
        </p:txBody>
      </p:sp>
      <p:sp>
        <p:nvSpPr>
          <p:cNvPr id="3" name="Title 2">
            <a:extLst>
              <a:ext uri="{FF2B5EF4-FFF2-40B4-BE49-F238E27FC236}">
                <a16:creationId xmlns:a16="http://schemas.microsoft.com/office/drawing/2014/main" id="{AECC1D2E-82CF-AB1C-F46C-D3225AE3B6B7}"/>
              </a:ext>
            </a:extLst>
          </p:cNvPr>
          <p:cNvSpPr>
            <a:spLocks noGrp="1"/>
          </p:cNvSpPr>
          <p:nvPr>
            <p:ph type="title"/>
          </p:nvPr>
        </p:nvSpPr>
        <p:spPr/>
        <p:txBody>
          <a:bodyPr/>
          <a:lstStyle/>
          <a:p>
            <a:r>
              <a:rPr lang="en-GB">
                <a:latin typeface="Avenir Next Ultra Light"/>
              </a:rPr>
              <a:t>References (1/2)</a:t>
            </a:r>
            <a:endParaRPr lang="en-GB"/>
          </a:p>
        </p:txBody>
      </p:sp>
      <p:sp>
        <p:nvSpPr>
          <p:cNvPr id="4" name="Slide Number Placeholder 3">
            <a:extLst>
              <a:ext uri="{FF2B5EF4-FFF2-40B4-BE49-F238E27FC236}">
                <a16:creationId xmlns:a16="http://schemas.microsoft.com/office/drawing/2014/main" id="{92E40DEB-A00B-A798-7F87-86A91094CA92}"/>
              </a:ext>
            </a:extLst>
          </p:cNvPr>
          <p:cNvSpPr>
            <a:spLocks noGrp="1"/>
          </p:cNvSpPr>
          <p:nvPr>
            <p:ph type="sldNum" idx="12"/>
          </p:nvPr>
        </p:nvSpPr>
        <p:spPr/>
        <p:txBody>
          <a:bodyPr/>
          <a:lstStyle/>
          <a:p>
            <a:fld id="{00000000-1234-1234-1234-123412341234}" type="slidenum">
              <a:rPr lang="en-US" dirty="0" smtClean="0"/>
              <a:pPr/>
              <a:t>43</a:t>
            </a:fld>
            <a:endParaRPr lang="en-US"/>
          </a:p>
        </p:txBody>
      </p:sp>
      <p:sp>
        <p:nvSpPr>
          <p:cNvPr id="5" name="Text Placeholder 4">
            <a:extLst>
              <a:ext uri="{FF2B5EF4-FFF2-40B4-BE49-F238E27FC236}">
                <a16:creationId xmlns:a16="http://schemas.microsoft.com/office/drawing/2014/main" id="{72BDBE00-4182-9C61-9C5E-25F1A7F3871E}"/>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303009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AE4D3-8794-C83D-4B30-9E1B81ADB60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3335623-BAD5-6FAC-30BB-24D3C1A4922A}"/>
              </a:ext>
            </a:extLst>
          </p:cNvPr>
          <p:cNvSpPr>
            <a:spLocks noGrp="1"/>
          </p:cNvSpPr>
          <p:nvPr>
            <p:ph type="body" idx="1"/>
          </p:nvPr>
        </p:nvSpPr>
        <p:spPr>
          <a:xfrm>
            <a:off x="484188" y="945847"/>
            <a:ext cx="9191346" cy="3814427"/>
          </a:xfrm>
        </p:spPr>
        <p:txBody>
          <a:bodyPr>
            <a:noAutofit/>
          </a:bodyPr>
          <a:lstStyle/>
          <a:p>
            <a:pPr marL="3175" indent="0">
              <a:buNone/>
            </a:pPr>
            <a:r>
              <a:rPr lang="en-GB" sz="1000" dirty="0">
                <a:solidFill>
                  <a:srgbClr val="425369"/>
                </a:solidFill>
                <a:latin typeface="Avenir Next" panose="020B0503020202020204"/>
                <a:cs typeface="Arial"/>
              </a:rPr>
              <a:t>Idowu, S. O., Capaldi, N., Zu, L., &amp; Gupta, A. D. (Eds.). (2013). </a:t>
            </a:r>
            <a:r>
              <a:rPr lang="en-GB" sz="1000" i="1" dirty="0">
                <a:solidFill>
                  <a:srgbClr val="425369"/>
                </a:solidFill>
                <a:latin typeface="Avenir Next" panose="020B0503020202020204"/>
                <a:cs typeface="Arial"/>
              </a:rPr>
              <a:t>Encyclopaedia of corporate social responsibility</a:t>
            </a:r>
            <a:r>
              <a:rPr lang="en-GB" sz="1000" dirty="0">
                <a:solidFill>
                  <a:srgbClr val="425369"/>
                </a:solidFill>
                <a:latin typeface="Avenir Next" panose="020B0503020202020204"/>
                <a:cs typeface="Arial"/>
              </a:rPr>
              <a:t> (Vol. 21). Berlin: Springer.</a:t>
            </a:r>
            <a:endParaRPr lang="en-GB" sz="1000" dirty="0">
              <a:solidFill>
                <a:srgbClr val="425369"/>
              </a:solidFill>
              <a:latin typeface="Avenir Next"/>
            </a:endParaRPr>
          </a:p>
          <a:p>
            <a:pPr marL="3175" indent="0">
              <a:spcBef>
                <a:spcPts val="600"/>
              </a:spcBef>
              <a:buNone/>
            </a:pPr>
            <a:r>
              <a:rPr lang="en-GB" sz="1000" dirty="0">
                <a:solidFill>
                  <a:srgbClr val="425369"/>
                </a:solidFill>
                <a:latin typeface="Avenir Next"/>
              </a:rPr>
              <a:t>Investment Impact Index. (2019). How to develop an impact strategy: A short guide. </a:t>
            </a:r>
            <a:r>
              <a:rPr lang="en-GB" sz="1000" dirty="0">
                <a:solidFill>
                  <a:srgbClr val="425369"/>
                </a:solidFill>
                <a:latin typeface="Avenir Next" panose="020B0503020202020204"/>
                <a:hlinkClick r:id="rId2">
                  <a:extLst>
                    <a:ext uri="{A12FA001-AC4F-418D-AE19-62706E023703}">
                      <ahyp:hlinkClr xmlns:ahyp="http://schemas.microsoft.com/office/drawing/2018/hyperlinkcolor" val="tx"/>
                    </a:ext>
                  </a:extLst>
                </a:hlinkClick>
              </a:rPr>
              <a:t>https://investmentimpactindex.org/wp-content/uploads/2020/05/III-A-short-guide-How-to-develop-an-impact-strategy-Digital.pdf</a:t>
            </a:r>
            <a:r>
              <a:rPr lang="en-GB" sz="1000" dirty="0">
                <a:solidFill>
                  <a:srgbClr val="425369"/>
                </a:solidFill>
                <a:latin typeface="Avenir Next" panose="020B0503020202020204"/>
              </a:rPr>
              <a:t> </a:t>
            </a:r>
          </a:p>
          <a:p>
            <a:pPr marL="3175" indent="0" defTabSz="734400">
              <a:spcBef>
                <a:spcPts val="600"/>
              </a:spcBef>
              <a:buNone/>
            </a:pPr>
            <a:r>
              <a:rPr lang="en-GB" sz="1000" dirty="0">
                <a:solidFill>
                  <a:srgbClr val="425369"/>
                </a:solidFill>
                <a:latin typeface="Avenir Next" panose="020B0503020202020204"/>
                <a:cs typeface="Arial"/>
              </a:rPr>
              <a:t>McKinsey &amp; Company. (2022). Insights to impact: Creating and sustaining data-driven commercial growth. </a:t>
            </a:r>
            <a:r>
              <a:rPr lang="en-GB" sz="1000" dirty="0">
                <a:solidFill>
                  <a:srgbClr val="425369"/>
                </a:solidFill>
                <a:latin typeface="Avenir Next" panose="020B0503020202020204"/>
                <a:cs typeface="Arial"/>
                <a:hlinkClick r:id="rId3">
                  <a:extLst>
                    <a:ext uri="{A12FA001-AC4F-418D-AE19-62706E023703}">
                      <ahyp:hlinkClr xmlns:ahyp="http://schemas.microsoft.com/office/drawing/2018/hyperlinkcolor" val="tx"/>
                    </a:ext>
                  </a:extLst>
                </a:hlinkClick>
              </a:rPr>
              <a:t>https://www.mckinsey.com/capabilities/growth-marketing-and-sales/our-insights/insights-to-impact-creating-and-sustaining-data-driven-commercial-growth</a:t>
            </a:r>
            <a:r>
              <a:rPr lang="en-GB" sz="1000" dirty="0">
                <a:solidFill>
                  <a:srgbClr val="425369"/>
                </a:solidFill>
                <a:latin typeface="Avenir Next" panose="020B0503020202020204"/>
                <a:cs typeface="Arial"/>
              </a:rPr>
              <a:t> </a:t>
            </a:r>
          </a:p>
          <a:p>
            <a:pPr marL="3175" indent="0" defTabSz="734400">
              <a:spcBef>
                <a:spcPts val="600"/>
              </a:spcBef>
              <a:buNone/>
            </a:pPr>
            <a:r>
              <a:rPr lang="en-GB" sz="1000" dirty="0">
                <a:solidFill>
                  <a:srgbClr val="425369"/>
                </a:solidFill>
                <a:latin typeface="Avenir Next" panose="020B0503020202020204"/>
                <a:cs typeface="Arial"/>
              </a:rPr>
              <a:t>National Academy of Sciences (US), National Academy of Engineering (US), &amp; Institute of Medicine (US). Ensuring the Integrity, Accessibility, and Stewardship of Research Data in the Digital Age. Washington (DC): National Academies Press (US); 2009. 3, Ensuring Access to Research Data. Available from: </a:t>
            </a:r>
            <a:r>
              <a:rPr lang="en-GB" sz="1000" dirty="0">
                <a:solidFill>
                  <a:srgbClr val="425369"/>
                </a:solidFill>
                <a:latin typeface="Avenir Next" panose="020B0503020202020204"/>
                <a:cs typeface="Arial"/>
                <a:hlinkClick r:id="rId4">
                  <a:extLst>
                    <a:ext uri="{A12FA001-AC4F-418D-AE19-62706E023703}">
                      <ahyp:hlinkClr xmlns:ahyp="http://schemas.microsoft.com/office/drawing/2018/hyperlinkcolor" val="tx"/>
                    </a:ext>
                  </a:extLst>
                </a:hlinkClick>
              </a:rPr>
              <a:t>https://www.ncbi.nlm.nih.gov/books/NBK215271/</a:t>
            </a:r>
            <a:endParaRPr lang="en-GB" sz="1000" dirty="0">
              <a:solidFill>
                <a:srgbClr val="425369"/>
              </a:solidFill>
              <a:latin typeface="Avenir Next" panose="020B0503020202020204"/>
            </a:endParaRPr>
          </a:p>
          <a:p>
            <a:pPr marL="3175" indent="0">
              <a:spcBef>
                <a:spcPts val="600"/>
              </a:spcBef>
              <a:buNone/>
            </a:pPr>
            <a:r>
              <a:rPr lang="en-GB" sz="1000" dirty="0">
                <a:solidFill>
                  <a:srgbClr val="425369"/>
                </a:solidFill>
                <a:latin typeface="Avenir Next" panose="020B0503020202020204"/>
              </a:rPr>
              <a:t>Spark Strategy. (2023). Impact Measurement. </a:t>
            </a:r>
            <a:r>
              <a:rPr lang="en-GB" sz="1000" dirty="0">
                <a:solidFill>
                  <a:srgbClr val="425369"/>
                </a:solidFill>
                <a:latin typeface="Avenir Next" panose="020B0503020202020204"/>
                <a:hlinkClick r:id="rId5">
                  <a:extLst>
                    <a:ext uri="{A12FA001-AC4F-418D-AE19-62706E023703}">
                      <ahyp:hlinkClr xmlns:ahyp="http://schemas.microsoft.com/office/drawing/2018/hyperlinkcolor" val="tx"/>
                    </a:ext>
                  </a:extLst>
                </a:hlinkClick>
              </a:rPr>
              <a:t>https://sparkstrategy.com.au/impact-measurement/#:~:text=An%20impact%20measurement%20framework%20builds,that%20arises%20from%20your%20activities</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Stories for Impact.. (2024). Impact Management Toolbox. </a:t>
            </a:r>
            <a:r>
              <a:rPr lang="en-GB" sz="1000" dirty="0">
                <a:solidFill>
                  <a:srgbClr val="425369"/>
                </a:solidFill>
                <a:latin typeface="Avenir Next" panose="020B0503020202020204"/>
                <a:hlinkClick r:id="rId6">
                  <a:extLst>
                    <a:ext uri="{A12FA001-AC4F-418D-AE19-62706E023703}">
                      <ahyp:hlinkClr xmlns:ahyp="http://schemas.microsoft.com/office/drawing/2018/hyperlinkcolor" val="tx"/>
                    </a:ext>
                  </a:extLst>
                </a:hlinkClick>
              </a:rPr>
              <a:t>https://storiesforimpact.com/toolbox/</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Turner, J. R., Crawford, L., &amp; Hobbs, J. B. (2004). Aligning capability with strategy. Paper presented at PMI® Global Congress 2004—EMEA, Prague, Czech Republic. Newtown Square, PA: Project Management Institute.</a:t>
            </a:r>
          </a:p>
          <a:p>
            <a:pPr marL="3175" indent="0">
              <a:spcBef>
                <a:spcPts val="600"/>
              </a:spcBef>
              <a:buNone/>
            </a:pPr>
            <a:r>
              <a:rPr lang="en-GB" sz="1000" dirty="0">
                <a:solidFill>
                  <a:srgbClr val="425369"/>
                </a:solidFill>
                <a:latin typeface="Avenir Next" panose="020B0503020202020204"/>
              </a:rPr>
              <a:t>Zein, O. (2010). Roles, responsibilities, and skills in program management. Paper presented at PMI® Global Congress 2010—EMEA, Milan, Italy. Newtown Square, PA: Project Management Institute.</a:t>
            </a:r>
          </a:p>
          <a:p>
            <a:pPr marL="3175" indent="0">
              <a:buNone/>
            </a:pPr>
            <a:endParaRPr lang="en-GB" sz="1000" dirty="0">
              <a:solidFill>
                <a:srgbClr val="425369"/>
              </a:solidFill>
              <a:latin typeface="Avenir Next" panose="020B0503020202020204"/>
            </a:endParaRPr>
          </a:p>
        </p:txBody>
      </p:sp>
      <p:sp>
        <p:nvSpPr>
          <p:cNvPr id="3" name="Title 2">
            <a:extLst>
              <a:ext uri="{FF2B5EF4-FFF2-40B4-BE49-F238E27FC236}">
                <a16:creationId xmlns:a16="http://schemas.microsoft.com/office/drawing/2014/main" id="{A6B7DFEB-0B8E-B0A1-45EF-A153C34F847A}"/>
              </a:ext>
            </a:extLst>
          </p:cNvPr>
          <p:cNvSpPr>
            <a:spLocks noGrp="1"/>
          </p:cNvSpPr>
          <p:nvPr>
            <p:ph type="title"/>
          </p:nvPr>
        </p:nvSpPr>
        <p:spPr/>
        <p:txBody>
          <a:bodyPr/>
          <a:lstStyle/>
          <a:p>
            <a:r>
              <a:rPr lang="en-GB">
                <a:latin typeface="Avenir Next Ultra Light"/>
              </a:rPr>
              <a:t>References (2/2)</a:t>
            </a:r>
            <a:endParaRPr lang="en-GB"/>
          </a:p>
        </p:txBody>
      </p:sp>
      <p:sp>
        <p:nvSpPr>
          <p:cNvPr id="4" name="Slide Number Placeholder 3">
            <a:extLst>
              <a:ext uri="{FF2B5EF4-FFF2-40B4-BE49-F238E27FC236}">
                <a16:creationId xmlns:a16="http://schemas.microsoft.com/office/drawing/2014/main" id="{122C8E0B-B8C1-BC5E-5762-D1F6A7F19D4C}"/>
              </a:ext>
            </a:extLst>
          </p:cNvPr>
          <p:cNvSpPr>
            <a:spLocks noGrp="1"/>
          </p:cNvSpPr>
          <p:nvPr>
            <p:ph type="sldNum" idx="12"/>
          </p:nvPr>
        </p:nvSpPr>
        <p:spPr/>
        <p:txBody>
          <a:bodyPr/>
          <a:lstStyle/>
          <a:p>
            <a:fld id="{00000000-1234-1234-1234-123412341234}" type="slidenum">
              <a:rPr lang="en-US" dirty="0" smtClean="0"/>
              <a:pPr/>
              <a:t>44</a:t>
            </a:fld>
            <a:endParaRPr lang="en-US"/>
          </a:p>
        </p:txBody>
      </p:sp>
      <p:sp>
        <p:nvSpPr>
          <p:cNvPr id="5" name="Text Placeholder 4">
            <a:extLst>
              <a:ext uri="{FF2B5EF4-FFF2-40B4-BE49-F238E27FC236}">
                <a16:creationId xmlns:a16="http://schemas.microsoft.com/office/drawing/2014/main" id="{2A2AF20C-7A2F-66E0-CB4E-B7FFB3D4B242}"/>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633915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18"/>
          <p:cNvSpPr txBox="1">
            <a:spLocks noGrp="1"/>
          </p:cNvSpPr>
          <p:nvPr>
            <p:ph type="ctrTitle"/>
          </p:nvPr>
        </p:nvSpPr>
        <p:spPr>
          <a:xfrm>
            <a:off x="3939100" y="1676180"/>
            <a:ext cx="4628370" cy="1203963"/>
          </a:xfrm>
          <a:prstGeom prst="rect">
            <a:avLst/>
          </a:prstGeom>
          <a:noFill/>
          <a:ln>
            <a:noFill/>
          </a:ln>
        </p:spPr>
        <p:txBody>
          <a:bodyPr spcFirstLastPara="1" wrap="square" lIns="91425" tIns="45700" rIns="91425" bIns="45700" anchor="ctr" anchorCtr="0">
            <a:noAutofit/>
          </a:bodyPr>
          <a:lstStyle/>
          <a:p>
            <a:pPr algn="l">
              <a:buSzPts val="2800"/>
            </a:pPr>
            <a:r>
              <a:rPr lang="en-US" sz="3200" dirty="0">
                <a:solidFill>
                  <a:schemeClr val="accent1">
                    <a:lumMod val="50000"/>
                  </a:schemeClr>
                </a:solidFill>
                <a:latin typeface="Avenir"/>
                <a:ea typeface="Avenir"/>
                <a:cs typeface="Avenir"/>
                <a:sym typeface="Avenir"/>
              </a:rPr>
              <a:t>THANK YOU for </a:t>
            </a:r>
            <a:r>
              <a:rPr lang="en-US" sz="3200" dirty="0" err="1">
                <a:solidFill>
                  <a:schemeClr val="accent1">
                    <a:lumMod val="50000"/>
                  </a:schemeClr>
                </a:solidFill>
                <a:latin typeface="Avenir"/>
                <a:ea typeface="Avenir"/>
                <a:cs typeface="Avenir"/>
                <a:sym typeface="Avenir"/>
              </a:rPr>
              <a:t>JOINinG</a:t>
            </a:r>
            <a:r>
              <a:rPr lang="en-US" sz="3200" dirty="0">
                <a:solidFill>
                  <a:schemeClr val="accent1">
                    <a:lumMod val="50000"/>
                  </a:schemeClr>
                </a:solidFill>
                <a:latin typeface="Avenir"/>
                <a:ea typeface="Avenir"/>
                <a:cs typeface="Avenir"/>
                <a:sym typeface="Avenir"/>
              </a:rPr>
              <a:t> us on the JOURNEY</a:t>
            </a:r>
            <a:r>
              <a:rPr lang="en-US" sz="3200" dirty="0">
                <a:solidFill>
                  <a:srgbClr val="D95F5C"/>
                </a:solidFill>
                <a:latin typeface="Avenir"/>
                <a:ea typeface="Avenir"/>
                <a:cs typeface="Avenir"/>
                <a:sym typeface="Avenir"/>
              </a:rPr>
              <a:t>.</a:t>
            </a:r>
            <a:endParaRPr lang="en-ZA" sz="3200" dirty="0"/>
          </a:p>
        </p:txBody>
      </p:sp>
      <p:sp>
        <p:nvSpPr>
          <p:cNvPr id="1141" name="Google Shape;1141;p18"/>
          <p:cNvSpPr txBox="1">
            <a:spLocks noGrp="1"/>
          </p:cNvSpPr>
          <p:nvPr>
            <p:ph type="subTitle" idx="1"/>
          </p:nvPr>
        </p:nvSpPr>
        <p:spPr>
          <a:xfrm>
            <a:off x="3939101" y="3015942"/>
            <a:ext cx="5596484" cy="1460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41505A"/>
              </a:buClr>
              <a:buSzPts val="1900"/>
              <a:buNone/>
            </a:pPr>
            <a:r>
              <a:rPr lang="en-US" sz="1900">
                <a:solidFill>
                  <a:srgbClr val="41505A"/>
                </a:solidFill>
              </a:rPr>
              <a:t>GABRIELLE HABBERTON</a:t>
            </a:r>
            <a:endParaRPr sz="1900">
              <a:solidFill>
                <a:srgbClr val="41505A"/>
              </a:solidFill>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+27 72 746 9467</a:t>
            </a:r>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gabrielle.habberton@relativ.co.za</a:t>
            </a:r>
            <a:endParaRPr sz="1400">
              <a:solidFill>
                <a:srgbClr val="41505A"/>
              </a:solidFill>
            </a:endParaRPr>
          </a:p>
          <a:p>
            <a:pPr marL="0" lvl="0" indent="0" algn="l" rtl="0">
              <a:lnSpc>
                <a:spcPct val="100000"/>
              </a:lnSpc>
              <a:spcBef>
                <a:spcPts val="280"/>
              </a:spcBef>
              <a:spcAft>
                <a:spcPts val="0"/>
              </a:spcAft>
              <a:buClr>
                <a:srgbClr val="41505A"/>
              </a:buClr>
              <a:buSzPts val="1400"/>
              <a:buNone/>
            </a:pPr>
            <a:r>
              <a:rPr lang="en-US" sz="1400" err="1">
                <a:solidFill>
                  <a:srgbClr val="41505A"/>
                </a:solidFill>
              </a:rPr>
              <a:t>www.relativimpact.com</a:t>
            </a:r>
            <a:endParaRPr sz="1400">
              <a:solidFill>
                <a:srgbClr val="41505A"/>
              </a:solidFill>
            </a:endParaRPr>
          </a:p>
          <a:p>
            <a:pPr marL="0" lvl="0" indent="0" algn="l" rtl="0">
              <a:lnSpc>
                <a:spcPct val="100000"/>
              </a:lnSpc>
              <a:spcBef>
                <a:spcPts val="533"/>
              </a:spcBef>
              <a:spcAft>
                <a:spcPts val="0"/>
              </a:spcAft>
              <a:buClr>
                <a:srgbClr val="8195B1"/>
              </a:buClr>
              <a:buSzPts val="2667"/>
              <a:buNone/>
            </a:pPr>
            <a:endParaRPr sz="2667">
              <a:solidFill>
                <a:schemeClr val="accent3"/>
              </a:solidFill>
            </a:endParaRPr>
          </a:p>
        </p:txBody>
      </p:sp>
    </p:spTree>
    <p:extLst>
      <p:ext uri="{BB962C8B-B14F-4D97-AF65-F5344CB8AC3E}">
        <p14:creationId xmlns:p14="http://schemas.microsoft.com/office/powerpoint/2010/main" val="2898232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9CBBE-503B-4BE5-ED40-9102014CA58B}"/>
              </a:ext>
            </a:extLst>
          </p:cNvPr>
          <p:cNvSpPr>
            <a:spLocks noGrp="1"/>
          </p:cNvSpPr>
          <p:nvPr>
            <p:ph type="title"/>
          </p:nvPr>
        </p:nvSpPr>
        <p:spPr>
          <a:xfrm>
            <a:off x="484327" y="96549"/>
            <a:ext cx="9191347" cy="724114"/>
          </a:xfrm>
        </p:spPr>
        <p:txBody>
          <a:bodyPr/>
          <a:lstStyle/>
          <a:p>
            <a:r>
              <a:rPr lang="en-GB"/>
              <a:t>Shifts</a:t>
            </a:r>
          </a:p>
        </p:txBody>
      </p:sp>
      <p:sp>
        <p:nvSpPr>
          <p:cNvPr id="7" name="Slide Number Placeholder 6">
            <a:extLst>
              <a:ext uri="{FF2B5EF4-FFF2-40B4-BE49-F238E27FC236}">
                <a16:creationId xmlns:a16="http://schemas.microsoft.com/office/drawing/2014/main" id="{73A51AD9-9149-AD61-8675-F4A04687004F}"/>
              </a:ext>
            </a:extLst>
          </p:cNvPr>
          <p:cNvSpPr>
            <a:spLocks noGrp="1"/>
          </p:cNvSpPr>
          <p:nvPr>
            <p:ph type="sldNum" idx="12"/>
          </p:nvPr>
        </p:nvSpPr>
        <p:spPr/>
        <p:txBody>
          <a:bodyPr/>
          <a:lstStyle/>
          <a:p>
            <a:fld id="{86090335-C4D0-47A9-AEF2-EA7D08E0063F}" type="slidenum">
              <a:rPr lang="en-ZA" smtClean="0"/>
              <a:pPr/>
              <a:t>5</a:t>
            </a:fld>
            <a:endParaRPr lang="en-ZA"/>
          </a:p>
        </p:txBody>
      </p:sp>
      <p:sp>
        <p:nvSpPr>
          <p:cNvPr id="3" name="Text Placeholder 2">
            <a:extLst>
              <a:ext uri="{FF2B5EF4-FFF2-40B4-BE49-F238E27FC236}">
                <a16:creationId xmlns:a16="http://schemas.microsoft.com/office/drawing/2014/main" id="{09BAE455-75BB-6C60-E39F-3A4EC2DCA447}"/>
              </a:ext>
            </a:extLst>
          </p:cNvPr>
          <p:cNvSpPr>
            <a:spLocks noGrp="1"/>
          </p:cNvSpPr>
          <p:nvPr>
            <p:ph type="body" idx="2"/>
          </p:nvPr>
        </p:nvSpPr>
        <p:spPr>
          <a:xfrm>
            <a:off x="484188" y="627891"/>
            <a:ext cx="9191625" cy="334963"/>
          </a:xfrm>
        </p:spPr>
        <p:txBody>
          <a:bodyPr/>
          <a:lstStyle/>
          <a:p>
            <a:r>
              <a:rPr lang="en-ZA" sz="1200" dirty="0"/>
              <a:t>Current and future state is considered to identify required shifts in key areas of the organisation’s impact management capability. These shifts can be used to develop an action plan (development path) to close gaps in each dimension. </a:t>
            </a:r>
            <a:endParaRPr lang="en-US" sz="1200" dirty="0"/>
          </a:p>
          <a:p>
            <a:endParaRPr lang="en-GB" sz="1200" dirty="0"/>
          </a:p>
        </p:txBody>
      </p:sp>
      <p:sp>
        <p:nvSpPr>
          <p:cNvPr id="4" name="Text Placeholder 3">
            <a:extLst>
              <a:ext uri="{FF2B5EF4-FFF2-40B4-BE49-F238E27FC236}">
                <a16:creationId xmlns:a16="http://schemas.microsoft.com/office/drawing/2014/main" id="{C39CB2B6-767B-CAFC-A1CE-101456168C50}"/>
              </a:ext>
            </a:extLst>
          </p:cNvPr>
          <p:cNvSpPr>
            <a:spLocks noGrp="1"/>
          </p:cNvSpPr>
          <p:nvPr>
            <p:ph type="body" sz="quarter" idx="13"/>
          </p:nvPr>
        </p:nvSpPr>
        <p:spPr/>
        <p:txBody>
          <a:bodyPr/>
          <a:lstStyle/>
          <a:p>
            <a:r>
              <a:rPr lang="en-GB"/>
              <a:t>Capability maturity model</a:t>
            </a:r>
          </a:p>
        </p:txBody>
      </p:sp>
      <p:sp>
        <p:nvSpPr>
          <p:cNvPr id="22" name="Freeform 2">
            <a:extLst>
              <a:ext uri="{FF2B5EF4-FFF2-40B4-BE49-F238E27FC236}">
                <a16:creationId xmlns:a16="http://schemas.microsoft.com/office/drawing/2014/main" id="{E46AF4D2-6123-F44C-8256-F20F234EA82F}"/>
              </a:ext>
            </a:extLst>
          </p:cNvPr>
          <p:cNvSpPr>
            <a:spLocks noChangeArrowheads="1"/>
          </p:cNvSpPr>
          <p:nvPr/>
        </p:nvSpPr>
        <p:spPr bwMode="auto">
          <a:xfrm>
            <a:off x="4512384" y="1341593"/>
            <a:ext cx="1132943" cy="228877"/>
          </a:xfrm>
          <a:prstGeom prst="roundRect">
            <a:avLst>
              <a:gd name="adj" fmla="val 50000"/>
            </a:avLst>
          </a:prstGeom>
          <a:solidFill>
            <a:schemeClr val="accent4"/>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3" name="Freeform 210">
            <a:extLst>
              <a:ext uri="{FF2B5EF4-FFF2-40B4-BE49-F238E27FC236}">
                <a16:creationId xmlns:a16="http://schemas.microsoft.com/office/drawing/2014/main" id="{7068D70B-101B-0144-AB5E-FD4DCB6585BC}"/>
              </a:ext>
            </a:extLst>
          </p:cNvPr>
          <p:cNvSpPr>
            <a:spLocks noChangeArrowheads="1"/>
          </p:cNvSpPr>
          <p:nvPr/>
        </p:nvSpPr>
        <p:spPr bwMode="auto">
          <a:xfrm>
            <a:off x="1500364" y="2172620"/>
            <a:ext cx="1139808" cy="1139808"/>
          </a:xfrm>
          <a:custGeom>
            <a:avLst/>
            <a:gdLst>
              <a:gd name="T0" fmla="*/ 2194 w 2195"/>
              <a:gd name="T1" fmla="*/ 1096 h 2195"/>
              <a:gd name="T2" fmla="*/ 2194 w 2195"/>
              <a:gd name="T3" fmla="*/ 1096 h 2195"/>
              <a:gd name="T4" fmla="*/ 1097 w 2195"/>
              <a:gd name="T5" fmla="*/ 2194 h 2195"/>
              <a:gd name="T6" fmla="*/ 1097 w 2195"/>
              <a:gd name="T7" fmla="*/ 2194 h 2195"/>
              <a:gd name="T8" fmla="*/ 0 w 2195"/>
              <a:gd name="T9" fmla="*/ 1096 h 2195"/>
              <a:gd name="T10" fmla="*/ 0 w 2195"/>
              <a:gd name="T11" fmla="*/ 1096 h 2195"/>
              <a:gd name="T12" fmla="*/ 1097 w 2195"/>
              <a:gd name="T13" fmla="*/ 0 h 2195"/>
              <a:gd name="T14" fmla="*/ 1097 w 2195"/>
              <a:gd name="T15" fmla="*/ 0 h 2195"/>
              <a:gd name="T16" fmla="*/ 2194 w 2195"/>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5" h="2195">
                <a:moveTo>
                  <a:pt x="2194" y="1096"/>
                </a:moveTo>
                <a:lnTo>
                  <a:pt x="2194" y="1096"/>
                </a:lnTo>
                <a:cubicBezTo>
                  <a:pt x="2194"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4" y="491"/>
                  <a:pt x="2194" y="1096"/>
                </a:cubicBezTo>
              </a:path>
            </a:pathLst>
          </a:custGeom>
          <a:solidFill>
            <a:schemeClr val="accent1"/>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211">
            <a:extLst>
              <a:ext uri="{FF2B5EF4-FFF2-40B4-BE49-F238E27FC236}">
                <a16:creationId xmlns:a16="http://schemas.microsoft.com/office/drawing/2014/main" id="{11BA20D9-C5E7-7241-8FFC-3DEC0AEC7B29}"/>
              </a:ext>
            </a:extLst>
          </p:cNvPr>
          <p:cNvSpPr>
            <a:spLocks noChangeArrowheads="1"/>
          </p:cNvSpPr>
          <p:nvPr/>
        </p:nvSpPr>
        <p:spPr bwMode="auto">
          <a:xfrm>
            <a:off x="1344727" y="2016983"/>
            <a:ext cx="1451080" cy="1451080"/>
          </a:xfrm>
          <a:custGeom>
            <a:avLst/>
            <a:gdLst>
              <a:gd name="T0" fmla="*/ 2795 w 2796"/>
              <a:gd name="T1" fmla="*/ 1396 h 2795"/>
              <a:gd name="T2" fmla="*/ 2795 w 2796"/>
              <a:gd name="T3" fmla="*/ 1396 h 2795"/>
              <a:gd name="T4" fmla="*/ 1398 w 2796"/>
              <a:gd name="T5" fmla="*/ 2794 h 2795"/>
              <a:gd name="T6" fmla="*/ 1398 w 2796"/>
              <a:gd name="T7" fmla="*/ 2794 h 2795"/>
              <a:gd name="T8" fmla="*/ 0 w 2796"/>
              <a:gd name="T9" fmla="*/ 1396 h 2795"/>
              <a:gd name="T10" fmla="*/ 0 w 2796"/>
              <a:gd name="T11" fmla="*/ 1396 h 2795"/>
              <a:gd name="T12" fmla="*/ 1398 w 2796"/>
              <a:gd name="T13" fmla="*/ 0 h 2795"/>
              <a:gd name="T14" fmla="*/ 1398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70" y="2794"/>
                  <a:pt x="1398" y="2794"/>
                </a:cubicBezTo>
                <a:lnTo>
                  <a:pt x="1398" y="2794"/>
                </a:lnTo>
                <a:cubicBezTo>
                  <a:pt x="626" y="2794"/>
                  <a:pt x="0" y="2168"/>
                  <a:pt x="0" y="1396"/>
                </a:cubicBezTo>
                <a:lnTo>
                  <a:pt x="0" y="1396"/>
                </a:lnTo>
                <a:cubicBezTo>
                  <a:pt x="0" y="625"/>
                  <a:pt x="626" y="0"/>
                  <a:pt x="1398" y="0"/>
                </a:cubicBezTo>
                <a:lnTo>
                  <a:pt x="1398" y="0"/>
                </a:lnTo>
                <a:cubicBezTo>
                  <a:pt x="2170" y="0"/>
                  <a:pt x="2795" y="625"/>
                  <a:pt x="2795" y="1396"/>
                </a:cubicBezTo>
              </a:path>
            </a:pathLst>
          </a:custGeom>
          <a:noFill/>
          <a:ln w="635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24">
            <a:extLst>
              <a:ext uri="{FF2B5EF4-FFF2-40B4-BE49-F238E27FC236}">
                <a16:creationId xmlns:a16="http://schemas.microsoft.com/office/drawing/2014/main" id="{F8B3380A-9DA7-1C42-9263-1EC29FFC9B69}"/>
              </a:ext>
            </a:extLst>
          </p:cNvPr>
          <p:cNvSpPr>
            <a:spLocks noChangeArrowheads="1"/>
          </p:cNvSpPr>
          <p:nvPr/>
        </p:nvSpPr>
        <p:spPr bwMode="auto">
          <a:xfrm>
            <a:off x="1784171" y="2490757"/>
            <a:ext cx="571675" cy="503010"/>
          </a:xfrm>
          <a:custGeom>
            <a:avLst/>
            <a:gdLst>
              <a:gd name="connsiteX0" fmla="*/ 417951 w 1372019"/>
              <a:gd name="connsiteY0" fmla="*/ 905328 h 1207224"/>
              <a:gd name="connsiteX1" fmla="*/ 384365 w 1372019"/>
              <a:gd name="connsiteY1" fmla="*/ 963961 h 1207224"/>
              <a:gd name="connsiteX2" fmla="*/ 384365 w 1372019"/>
              <a:gd name="connsiteY2" fmla="*/ 965208 h 1207224"/>
              <a:gd name="connsiteX3" fmla="*/ 403024 w 1372019"/>
              <a:gd name="connsiteY3" fmla="*/ 1169799 h 1207224"/>
              <a:gd name="connsiteX4" fmla="*/ 633146 w 1372019"/>
              <a:gd name="connsiteY4" fmla="*/ 1169799 h 1207224"/>
              <a:gd name="connsiteX5" fmla="*/ 648072 w 1372019"/>
              <a:gd name="connsiteY5" fmla="*/ 1156077 h 1207224"/>
              <a:gd name="connsiteX6" fmla="*/ 648072 w 1372019"/>
              <a:gd name="connsiteY6" fmla="*/ 1061266 h 1207224"/>
              <a:gd name="connsiteX7" fmla="*/ 492585 w 1372019"/>
              <a:gd name="connsiteY7" fmla="*/ 905328 h 1207224"/>
              <a:gd name="connsiteX8" fmla="*/ 194049 w 1372019"/>
              <a:gd name="connsiteY8" fmla="*/ 905328 h 1207224"/>
              <a:gd name="connsiteX9" fmla="*/ 38561 w 1372019"/>
              <a:gd name="connsiteY9" fmla="*/ 1061266 h 1207224"/>
              <a:gd name="connsiteX10" fmla="*/ 38561 w 1372019"/>
              <a:gd name="connsiteY10" fmla="*/ 1156077 h 1207224"/>
              <a:gd name="connsiteX11" fmla="*/ 52244 w 1372019"/>
              <a:gd name="connsiteY11" fmla="*/ 1169799 h 1207224"/>
              <a:gd name="connsiteX12" fmla="*/ 283610 w 1372019"/>
              <a:gd name="connsiteY12" fmla="*/ 1169799 h 1207224"/>
              <a:gd name="connsiteX13" fmla="*/ 302268 w 1372019"/>
              <a:gd name="connsiteY13" fmla="*/ 965208 h 1207224"/>
              <a:gd name="connsiteX14" fmla="*/ 302268 w 1372019"/>
              <a:gd name="connsiteY14" fmla="*/ 963961 h 1207224"/>
              <a:gd name="connsiteX15" fmla="*/ 267439 w 1372019"/>
              <a:gd name="connsiteY15" fmla="*/ 905328 h 1207224"/>
              <a:gd name="connsiteX16" fmla="*/ 194049 w 1372019"/>
              <a:gd name="connsiteY16" fmla="*/ 867903 h 1207224"/>
              <a:gd name="connsiteX17" fmla="*/ 246293 w 1372019"/>
              <a:gd name="connsiteY17" fmla="*/ 867903 h 1207224"/>
              <a:gd name="connsiteX18" fmla="*/ 440341 w 1372019"/>
              <a:gd name="connsiteY18" fmla="*/ 867903 h 1207224"/>
              <a:gd name="connsiteX19" fmla="*/ 492585 w 1372019"/>
              <a:gd name="connsiteY19" fmla="*/ 867903 h 1207224"/>
              <a:gd name="connsiteX20" fmla="*/ 685389 w 1372019"/>
              <a:gd name="connsiteY20" fmla="*/ 1061266 h 1207224"/>
              <a:gd name="connsiteX21" fmla="*/ 685389 w 1372019"/>
              <a:gd name="connsiteY21" fmla="*/ 1156077 h 1207224"/>
              <a:gd name="connsiteX22" fmla="*/ 633146 w 1372019"/>
              <a:gd name="connsiteY22" fmla="*/ 1207224 h 1207224"/>
              <a:gd name="connsiteX23" fmla="*/ 52244 w 1372019"/>
              <a:gd name="connsiteY23" fmla="*/ 1207224 h 1207224"/>
              <a:gd name="connsiteX24" fmla="*/ 0 w 1372019"/>
              <a:gd name="connsiteY24" fmla="*/ 1156077 h 1207224"/>
              <a:gd name="connsiteX25" fmla="*/ 0 w 1372019"/>
              <a:gd name="connsiteY25" fmla="*/ 1061266 h 1207224"/>
              <a:gd name="connsiteX26" fmla="*/ 194049 w 1372019"/>
              <a:gd name="connsiteY26" fmla="*/ 867903 h 1207224"/>
              <a:gd name="connsiteX27" fmla="*/ 346094 w 1372019"/>
              <a:gd name="connsiteY27" fmla="*/ 556688 h 1207224"/>
              <a:gd name="connsiteX28" fmla="*/ 235149 w 1372019"/>
              <a:gd name="connsiteY28" fmla="*/ 667527 h 1207224"/>
              <a:gd name="connsiteX29" fmla="*/ 346094 w 1372019"/>
              <a:gd name="connsiteY29" fmla="*/ 778367 h 1207224"/>
              <a:gd name="connsiteX30" fmla="*/ 457038 w 1372019"/>
              <a:gd name="connsiteY30" fmla="*/ 667527 h 1207224"/>
              <a:gd name="connsiteX31" fmla="*/ 346094 w 1372019"/>
              <a:gd name="connsiteY31" fmla="*/ 556688 h 1207224"/>
              <a:gd name="connsiteX32" fmla="*/ 952357 w 1372019"/>
              <a:gd name="connsiteY32" fmla="*/ 521842 h 1207224"/>
              <a:gd name="connsiteX33" fmla="*/ 1113029 w 1372019"/>
              <a:gd name="connsiteY33" fmla="*/ 521842 h 1207224"/>
              <a:gd name="connsiteX34" fmla="*/ 1130332 w 1372019"/>
              <a:gd name="connsiteY34" fmla="*/ 539785 h 1207224"/>
              <a:gd name="connsiteX35" fmla="*/ 1113029 w 1372019"/>
              <a:gd name="connsiteY35" fmla="*/ 559009 h 1207224"/>
              <a:gd name="connsiteX36" fmla="*/ 952357 w 1372019"/>
              <a:gd name="connsiteY36" fmla="*/ 559009 h 1207224"/>
              <a:gd name="connsiteX37" fmla="*/ 933818 w 1372019"/>
              <a:gd name="connsiteY37" fmla="*/ 539785 h 1207224"/>
              <a:gd name="connsiteX38" fmla="*/ 952357 w 1372019"/>
              <a:gd name="connsiteY38" fmla="*/ 521842 h 1207224"/>
              <a:gd name="connsiteX39" fmla="*/ 871347 w 1372019"/>
              <a:gd name="connsiteY39" fmla="*/ 439445 h 1207224"/>
              <a:gd name="connsiteX40" fmla="*/ 1112894 w 1372019"/>
              <a:gd name="connsiteY40" fmla="*/ 439445 h 1207224"/>
              <a:gd name="connsiteX41" fmla="*/ 1130325 w 1372019"/>
              <a:gd name="connsiteY41" fmla="*/ 458051 h 1207224"/>
              <a:gd name="connsiteX42" fmla="*/ 1112894 w 1372019"/>
              <a:gd name="connsiteY42" fmla="*/ 476657 h 1207224"/>
              <a:gd name="connsiteX43" fmla="*/ 871347 w 1372019"/>
              <a:gd name="connsiteY43" fmla="*/ 476657 h 1207224"/>
              <a:gd name="connsiteX44" fmla="*/ 851425 w 1372019"/>
              <a:gd name="connsiteY44" fmla="*/ 458051 h 1207224"/>
              <a:gd name="connsiteX45" fmla="*/ 871347 w 1372019"/>
              <a:gd name="connsiteY45" fmla="*/ 439445 h 1207224"/>
              <a:gd name="connsiteX46" fmla="*/ 871347 w 1372019"/>
              <a:gd name="connsiteY46" fmla="*/ 357050 h 1207224"/>
              <a:gd name="connsiteX47" fmla="*/ 1112894 w 1372019"/>
              <a:gd name="connsiteY47" fmla="*/ 357050 h 1207224"/>
              <a:gd name="connsiteX48" fmla="*/ 1130325 w 1372019"/>
              <a:gd name="connsiteY48" fmla="*/ 375654 h 1207224"/>
              <a:gd name="connsiteX49" fmla="*/ 1112894 w 1372019"/>
              <a:gd name="connsiteY49" fmla="*/ 394258 h 1207224"/>
              <a:gd name="connsiteX50" fmla="*/ 871347 w 1372019"/>
              <a:gd name="connsiteY50" fmla="*/ 394258 h 1207224"/>
              <a:gd name="connsiteX51" fmla="*/ 851425 w 1372019"/>
              <a:gd name="connsiteY51" fmla="*/ 375654 h 1207224"/>
              <a:gd name="connsiteX52" fmla="*/ 871347 w 1372019"/>
              <a:gd name="connsiteY52" fmla="*/ 357050 h 1207224"/>
              <a:gd name="connsiteX53" fmla="*/ 710460 w 1372019"/>
              <a:gd name="connsiteY53" fmla="*/ 329712 h 1207224"/>
              <a:gd name="connsiteX54" fmla="*/ 631321 w 1372019"/>
              <a:gd name="connsiteY54" fmla="*/ 407812 h 1207224"/>
              <a:gd name="connsiteX55" fmla="*/ 625040 w 1372019"/>
              <a:gd name="connsiteY55" fmla="*/ 414010 h 1207224"/>
              <a:gd name="connsiteX56" fmla="*/ 539620 w 1372019"/>
              <a:gd name="connsiteY56" fmla="*/ 498309 h 1207224"/>
              <a:gd name="connsiteX57" fmla="*/ 611222 w 1372019"/>
              <a:gd name="connsiteY57" fmla="*/ 521863 h 1207224"/>
              <a:gd name="connsiteX58" fmla="*/ 734327 w 1372019"/>
              <a:gd name="connsiteY58" fmla="*/ 400374 h 1207224"/>
              <a:gd name="connsiteX59" fmla="*/ 710460 w 1372019"/>
              <a:gd name="connsiteY59" fmla="*/ 329712 h 1207224"/>
              <a:gd name="connsiteX60" fmla="*/ 831567 w 1372019"/>
              <a:gd name="connsiteY60" fmla="*/ 280148 h 1207224"/>
              <a:gd name="connsiteX61" fmla="*/ 1112975 w 1372019"/>
              <a:gd name="connsiteY61" fmla="*/ 280148 h 1207224"/>
              <a:gd name="connsiteX62" fmla="*/ 1130331 w 1372019"/>
              <a:gd name="connsiteY62" fmla="*/ 298091 h 1207224"/>
              <a:gd name="connsiteX63" fmla="*/ 1112975 w 1372019"/>
              <a:gd name="connsiteY63" fmla="*/ 317315 h 1207224"/>
              <a:gd name="connsiteX64" fmla="*/ 831567 w 1372019"/>
              <a:gd name="connsiteY64" fmla="*/ 317315 h 1207224"/>
              <a:gd name="connsiteX65" fmla="*/ 812972 w 1372019"/>
              <a:gd name="connsiteY65" fmla="*/ 298091 h 1207224"/>
              <a:gd name="connsiteX66" fmla="*/ 831567 w 1372019"/>
              <a:gd name="connsiteY66" fmla="*/ 280148 h 1207224"/>
              <a:gd name="connsiteX67" fmla="*/ 631321 w 1372019"/>
              <a:gd name="connsiteY67" fmla="*/ 280125 h 1207224"/>
              <a:gd name="connsiteX68" fmla="*/ 631321 w 1372019"/>
              <a:gd name="connsiteY68" fmla="*/ 354506 h 1207224"/>
              <a:gd name="connsiteX69" fmla="*/ 684080 w 1372019"/>
              <a:gd name="connsiteY69" fmla="*/ 302439 h 1207224"/>
              <a:gd name="connsiteX70" fmla="*/ 631321 w 1372019"/>
              <a:gd name="connsiteY70" fmla="*/ 280125 h 1207224"/>
              <a:gd name="connsiteX71" fmla="*/ 592380 w 1372019"/>
              <a:gd name="connsiteY71" fmla="*/ 280125 h 1207224"/>
              <a:gd name="connsiteX72" fmla="*/ 489374 w 1372019"/>
              <a:gd name="connsiteY72" fmla="*/ 400374 h 1207224"/>
              <a:gd name="connsiteX73" fmla="*/ 511985 w 1372019"/>
              <a:gd name="connsiteY73" fmla="*/ 472275 h 1207224"/>
              <a:gd name="connsiteX74" fmla="*/ 592380 w 1372019"/>
              <a:gd name="connsiteY74" fmla="*/ 392936 h 1207224"/>
              <a:gd name="connsiteX75" fmla="*/ 611222 w 1372019"/>
              <a:gd name="connsiteY75" fmla="*/ 241695 h 1207224"/>
              <a:gd name="connsiteX76" fmla="*/ 725534 w 1372019"/>
              <a:gd name="connsiteY76" fmla="*/ 287563 h 1207224"/>
              <a:gd name="connsiteX77" fmla="*/ 773268 w 1372019"/>
              <a:gd name="connsiteY77" fmla="*/ 400374 h 1207224"/>
              <a:gd name="connsiteX78" fmla="*/ 611222 w 1372019"/>
              <a:gd name="connsiteY78" fmla="*/ 559053 h 1207224"/>
              <a:gd name="connsiteX79" fmla="*/ 450432 w 1372019"/>
              <a:gd name="connsiteY79" fmla="*/ 400374 h 1207224"/>
              <a:gd name="connsiteX80" fmla="*/ 611222 w 1372019"/>
              <a:gd name="connsiteY80" fmla="*/ 241695 h 1207224"/>
              <a:gd name="connsiteX81" fmla="*/ 364792 w 1372019"/>
              <a:gd name="connsiteY81" fmla="*/ 158164 h 1207224"/>
              <a:gd name="connsiteX82" fmla="*/ 364792 w 1372019"/>
              <a:gd name="connsiteY82" fmla="*/ 520572 h 1207224"/>
              <a:gd name="connsiteX83" fmla="*/ 494435 w 1372019"/>
              <a:gd name="connsiteY83" fmla="*/ 667527 h 1207224"/>
              <a:gd name="connsiteX84" fmla="*/ 483216 w 1372019"/>
              <a:gd name="connsiteY84" fmla="*/ 724815 h 1207224"/>
              <a:gd name="connsiteX85" fmla="*/ 1206225 w 1372019"/>
              <a:gd name="connsiteY85" fmla="*/ 724815 h 1207224"/>
              <a:gd name="connsiteX86" fmla="*/ 1254841 w 1372019"/>
              <a:gd name="connsiteY86" fmla="*/ 676245 h 1207224"/>
              <a:gd name="connsiteX87" fmla="*/ 1254841 w 1372019"/>
              <a:gd name="connsiteY87" fmla="*/ 158164 h 1207224"/>
              <a:gd name="connsiteX88" fmla="*/ 327395 w 1372019"/>
              <a:gd name="connsiteY88" fmla="*/ 37361 h 1207224"/>
              <a:gd name="connsiteX89" fmla="*/ 286259 w 1372019"/>
              <a:gd name="connsiteY89" fmla="*/ 78459 h 1207224"/>
              <a:gd name="connsiteX90" fmla="*/ 327395 w 1372019"/>
              <a:gd name="connsiteY90" fmla="*/ 120802 h 1207224"/>
              <a:gd name="connsiteX91" fmla="*/ 1292238 w 1372019"/>
              <a:gd name="connsiteY91" fmla="*/ 120802 h 1207224"/>
              <a:gd name="connsiteX92" fmla="*/ 1334622 w 1372019"/>
              <a:gd name="connsiteY92" fmla="*/ 78459 h 1207224"/>
              <a:gd name="connsiteX93" fmla="*/ 1292238 w 1372019"/>
              <a:gd name="connsiteY93" fmla="*/ 37361 h 1207224"/>
              <a:gd name="connsiteX94" fmla="*/ 327395 w 1372019"/>
              <a:gd name="connsiteY94" fmla="*/ 0 h 1207224"/>
              <a:gd name="connsiteX95" fmla="*/ 1292238 w 1372019"/>
              <a:gd name="connsiteY95" fmla="*/ 0 h 1207224"/>
              <a:gd name="connsiteX96" fmla="*/ 1372019 w 1372019"/>
              <a:gd name="connsiteY96" fmla="*/ 78459 h 1207224"/>
              <a:gd name="connsiteX97" fmla="*/ 1293485 w 1372019"/>
              <a:gd name="connsiteY97" fmla="*/ 158164 h 1207224"/>
              <a:gd name="connsiteX98" fmla="*/ 1293485 w 1372019"/>
              <a:gd name="connsiteY98" fmla="*/ 676245 h 1207224"/>
              <a:gd name="connsiteX99" fmla="*/ 1206225 w 1372019"/>
              <a:gd name="connsiteY99" fmla="*/ 762177 h 1207224"/>
              <a:gd name="connsiteX100" fmla="*/ 829762 w 1372019"/>
              <a:gd name="connsiteY100" fmla="*/ 762177 h 1207224"/>
              <a:gd name="connsiteX101" fmla="*/ 829762 w 1372019"/>
              <a:gd name="connsiteY101" fmla="*/ 851845 h 1207224"/>
              <a:gd name="connsiteX102" fmla="*/ 849707 w 1372019"/>
              <a:gd name="connsiteY102" fmla="*/ 884225 h 1207224"/>
              <a:gd name="connsiteX103" fmla="*/ 811063 w 1372019"/>
              <a:gd name="connsiteY103" fmla="*/ 921587 h 1207224"/>
              <a:gd name="connsiteX104" fmla="*/ 772420 w 1372019"/>
              <a:gd name="connsiteY104" fmla="*/ 884225 h 1207224"/>
              <a:gd name="connsiteX105" fmla="*/ 792365 w 1372019"/>
              <a:gd name="connsiteY105" fmla="*/ 851845 h 1207224"/>
              <a:gd name="connsiteX106" fmla="*/ 792365 w 1372019"/>
              <a:gd name="connsiteY106" fmla="*/ 762177 h 1207224"/>
              <a:gd name="connsiteX107" fmla="*/ 459531 w 1372019"/>
              <a:gd name="connsiteY107" fmla="*/ 762177 h 1207224"/>
              <a:gd name="connsiteX108" fmla="*/ 346094 w 1372019"/>
              <a:gd name="connsiteY108" fmla="*/ 815728 h 1207224"/>
              <a:gd name="connsiteX109" fmla="*/ 197752 w 1372019"/>
              <a:gd name="connsiteY109" fmla="*/ 667527 h 1207224"/>
              <a:gd name="connsiteX110" fmla="*/ 327395 w 1372019"/>
              <a:gd name="connsiteY110" fmla="*/ 520572 h 1207224"/>
              <a:gd name="connsiteX111" fmla="*/ 327395 w 1372019"/>
              <a:gd name="connsiteY111" fmla="*/ 158164 h 1207224"/>
              <a:gd name="connsiteX112" fmla="*/ 248862 w 1372019"/>
              <a:gd name="connsiteY112" fmla="*/ 78459 h 1207224"/>
              <a:gd name="connsiteX113" fmla="*/ 327395 w 1372019"/>
              <a:gd name="connsiteY113" fmla="*/ 0 h 1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1372019" h="1207224">
                <a:moveTo>
                  <a:pt x="417951" y="905328"/>
                </a:moveTo>
                <a:lnTo>
                  <a:pt x="384365" y="963961"/>
                </a:lnTo>
                <a:lnTo>
                  <a:pt x="384365" y="965208"/>
                </a:lnTo>
                <a:lnTo>
                  <a:pt x="403024" y="1169799"/>
                </a:lnTo>
                <a:lnTo>
                  <a:pt x="633146" y="1169799"/>
                </a:lnTo>
                <a:cubicBezTo>
                  <a:pt x="641853" y="1169799"/>
                  <a:pt x="648072" y="1163562"/>
                  <a:pt x="648072" y="1156077"/>
                </a:cubicBezTo>
                <a:lnTo>
                  <a:pt x="648072" y="1061266"/>
                </a:lnTo>
                <a:cubicBezTo>
                  <a:pt x="648072" y="975188"/>
                  <a:pt x="578414" y="905328"/>
                  <a:pt x="492585" y="905328"/>
                </a:cubicBezTo>
                <a:close/>
                <a:moveTo>
                  <a:pt x="194049" y="905328"/>
                </a:moveTo>
                <a:cubicBezTo>
                  <a:pt x="108220" y="905328"/>
                  <a:pt x="38561" y="975188"/>
                  <a:pt x="38561" y="1061266"/>
                </a:cubicBezTo>
                <a:lnTo>
                  <a:pt x="38561" y="1156077"/>
                </a:lnTo>
                <a:cubicBezTo>
                  <a:pt x="38561" y="1163562"/>
                  <a:pt x="44781" y="1169799"/>
                  <a:pt x="52244" y="1169799"/>
                </a:cubicBezTo>
                <a:lnTo>
                  <a:pt x="283610" y="1169799"/>
                </a:lnTo>
                <a:lnTo>
                  <a:pt x="302268" y="965208"/>
                </a:lnTo>
                <a:lnTo>
                  <a:pt x="302268" y="963961"/>
                </a:lnTo>
                <a:lnTo>
                  <a:pt x="267439" y="905328"/>
                </a:lnTo>
                <a:close/>
                <a:moveTo>
                  <a:pt x="194049" y="867903"/>
                </a:moveTo>
                <a:lnTo>
                  <a:pt x="246293" y="867903"/>
                </a:lnTo>
                <a:lnTo>
                  <a:pt x="440341" y="867903"/>
                </a:lnTo>
                <a:lnTo>
                  <a:pt x="492585" y="867903"/>
                </a:lnTo>
                <a:cubicBezTo>
                  <a:pt x="598316" y="867903"/>
                  <a:pt x="685389" y="953981"/>
                  <a:pt x="685389" y="1061266"/>
                </a:cubicBezTo>
                <a:lnTo>
                  <a:pt x="685389" y="1156077"/>
                </a:lnTo>
                <a:cubicBezTo>
                  <a:pt x="685389" y="1184769"/>
                  <a:pt x="662999" y="1207224"/>
                  <a:pt x="633146" y="1207224"/>
                </a:cubicBezTo>
                <a:lnTo>
                  <a:pt x="52244" y="1207224"/>
                </a:lnTo>
                <a:cubicBezTo>
                  <a:pt x="24878" y="1207224"/>
                  <a:pt x="0" y="1184769"/>
                  <a:pt x="0" y="1156077"/>
                </a:cubicBezTo>
                <a:lnTo>
                  <a:pt x="0" y="1061266"/>
                </a:lnTo>
                <a:cubicBezTo>
                  <a:pt x="0" y="953981"/>
                  <a:pt x="87073" y="867903"/>
                  <a:pt x="194049" y="867903"/>
                </a:cubicBezTo>
                <a:close/>
                <a:moveTo>
                  <a:pt x="346094" y="556688"/>
                </a:moveTo>
                <a:cubicBezTo>
                  <a:pt x="285012" y="556688"/>
                  <a:pt x="235149" y="606503"/>
                  <a:pt x="235149" y="667527"/>
                </a:cubicBezTo>
                <a:cubicBezTo>
                  <a:pt x="235149" y="728551"/>
                  <a:pt x="285012" y="778367"/>
                  <a:pt x="346094" y="778367"/>
                </a:cubicBezTo>
                <a:cubicBezTo>
                  <a:pt x="407176" y="778367"/>
                  <a:pt x="457038" y="728551"/>
                  <a:pt x="457038" y="667527"/>
                </a:cubicBezTo>
                <a:cubicBezTo>
                  <a:pt x="457038" y="606503"/>
                  <a:pt x="407176" y="556688"/>
                  <a:pt x="346094" y="556688"/>
                </a:cubicBezTo>
                <a:close/>
                <a:moveTo>
                  <a:pt x="952357" y="521842"/>
                </a:moveTo>
                <a:lnTo>
                  <a:pt x="1113029" y="521842"/>
                </a:lnTo>
                <a:cubicBezTo>
                  <a:pt x="1122917" y="521842"/>
                  <a:pt x="1130332" y="529532"/>
                  <a:pt x="1130332" y="539785"/>
                </a:cubicBezTo>
                <a:cubicBezTo>
                  <a:pt x="1130332" y="551319"/>
                  <a:pt x="1122917" y="559009"/>
                  <a:pt x="1113029" y="559009"/>
                </a:cubicBezTo>
                <a:lnTo>
                  <a:pt x="952357" y="559009"/>
                </a:lnTo>
                <a:cubicBezTo>
                  <a:pt x="942470" y="559009"/>
                  <a:pt x="933818" y="551319"/>
                  <a:pt x="933818" y="539785"/>
                </a:cubicBezTo>
                <a:cubicBezTo>
                  <a:pt x="933818" y="529532"/>
                  <a:pt x="942470" y="521842"/>
                  <a:pt x="952357" y="521842"/>
                </a:cubicBezTo>
                <a:close/>
                <a:moveTo>
                  <a:pt x="871347" y="439445"/>
                </a:moveTo>
                <a:lnTo>
                  <a:pt x="1112894" y="439445"/>
                </a:lnTo>
                <a:cubicBezTo>
                  <a:pt x="1122855" y="439445"/>
                  <a:pt x="1130325" y="446887"/>
                  <a:pt x="1130325" y="458051"/>
                </a:cubicBezTo>
                <a:cubicBezTo>
                  <a:pt x="1130325" y="467974"/>
                  <a:pt x="1122855" y="476657"/>
                  <a:pt x="1112894" y="476657"/>
                </a:cubicBezTo>
                <a:lnTo>
                  <a:pt x="871347" y="476657"/>
                </a:lnTo>
                <a:cubicBezTo>
                  <a:pt x="860141" y="476657"/>
                  <a:pt x="851425" y="467974"/>
                  <a:pt x="851425" y="458051"/>
                </a:cubicBezTo>
                <a:cubicBezTo>
                  <a:pt x="851425" y="446887"/>
                  <a:pt x="860141" y="439445"/>
                  <a:pt x="871347" y="439445"/>
                </a:cubicBezTo>
                <a:close/>
                <a:moveTo>
                  <a:pt x="871347" y="357050"/>
                </a:moveTo>
                <a:lnTo>
                  <a:pt x="1112894" y="357050"/>
                </a:lnTo>
                <a:cubicBezTo>
                  <a:pt x="1122855" y="357050"/>
                  <a:pt x="1130325" y="364491"/>
                  <a:pt x="1130325" y="375654"/>
                </a:cubicBezTo>
                <a:cubicBezTo>
                  <a:pt x="1130325" y="386817"/>
                  <a:pt x="1122855" y="394258"/>
                  <a:pt x="1112894" y="394258"/>
                </a:cubicBezTo>
                <a:lnTo>
                  <a:pt x="871347" y="394258"/>
                </a:lnTo>
                <a:cubicBezTo>
                  <a:pt x="860141" y="394258"/>
                  <a:pt x="851425" y="386817"/>
                  <a:pt x="851425" y="375654"/>
                </a:cubicBezTo>
                <a:cubicBezTo>
                  <a:pt x="851425" y="364491"/>
                  <a:pt x="860141" y="357050"/>
                  <a:pt x="871347" y="357050"/>
                </a:cubicBezTo>
                <a:close/>
                <a:moveTo>
                  <a:pt x="710460" y="329712"/>
                </a:moveTo>
                <a:lnTo>
                  <a:pt x="631321" y="407812"/>
                </a:lnTo>
                <a:lnTo>
                  <a:pt x="625040" y="414010"/>
                </a:lnTo>
                <a:lnTo>
                  <a:pt x="539620" y="498309"/>
                </a:lnTo>
                <a:cubicBezTo>
                  <a:pt x="559719" y="513185"/>
                  <a:pt x="584842" y="521863"/>
                  <a:pt x="611222" y="521863"/>
                </a:cubicBezTo>
                <a:cubicBezTo>
                  <a:pt x="679055" y="521863"/>
                  <a:pt x="734327" y="467317"/>
                  <a:pt x="734327" y="400374"/>
                </a:cubicBezTo>
                <a:cubicBezTo>
                  <a:pt x="734327" y="373101"/>
                  <a:pt x="726790" y="349547"/>
                  <a:pt x="710460" y="329712"/>
                </a:cubicBezTo>
                <a:close/>
                <a:moveTo>
                  <a:pt x="831567" y="280148"/>
                </a:moveTo>
                <a:lnTo>
                  <a:pt x="1112975" y="280148"/>
                </a:lnTo>
                <a:cubicBezTo>
                  <a:pt x="1122892" y="280148"/>
                  <a:pt x="1130331" y="287838"/>
                  <a:pt x="1130331" y="298091"/>
                </a:cubicBezTo>
                <a:cubicBezTo>
                  <a:pt x="1130331" y="309625"/>
                  <a:pt x="1122892" y="317315"/>
                  <a:pt x="1112975" y="317315"/>
                </a:cubicBezTo>
                <a:lnTo>
                  <a:pt x="831567" y="317315"/>
                </a:lnTo>
                <a:cubicBezTo>
                  <a:pt x="821650" y="317315"/>
                  <a:pt x="812972" y="309625"/>
                  <a:pt x="812972" y="298091"/>
                </a:cubicBezTo>
                <a:cubicBezTo>
                  <a:pt x="812972" y="287838"/>
                  <a:pt x="821650" y="280148"/>
                  <a:pt x="831567" y="280148"/>
                </a:cubicBezTo>
                <a:close/>
                <a:moveTo>
                  <a:pt x="631321" y="280125"/>
                </a:moveTo>
                <a:lnTo>
                  <a:pt x="631321" y="354506"/>
                </a:lnTo>
                <a:lnTo>
                  <a:pt x="684080" y="302439"/>
                </a:lnTo>
                <a:cubicBezTo>
                  <a:pt x="669006" y="291282"/>
                  <a:pt x="650163" y="283844"/>
                  <a:pt x="631321" y="280125"/>
                </a:cubicBezTo>
                <a:close/>
                <a:moveTo>
                  <a:pt x="592380" y="280125"/>
                </a:moveTo>
                <a:cubicBezTo>
                  <a:pt x="534596" y="290042"/>
                  <a:pt x="489374" y="339630"/>
                  <a:pt x="489374" y="400374"/>
                </a:cubicBezTo>
                <a:cubicBezTo>
                  <a:pt x="489374" y="427647"/>
                  <a:pt x="496911" y="451201"/>
                  <a:pt x="511985" y="472275"/>
                </a:cubicBezTo>
                <a:lnTo>
                  <a:pt x="592380" y="392936"/>
                </a:lnTo>
                <a:close/>
                <a:moveTo>
                  <a:pt x="611222" y="241695"/>
                </a:moveTo>
                <a:cubicBezTo>
                  <a:pt x="656444" y="241695"/>
                  <a:pt x="696642" y="259050"/>
                  <a:pt x="725534" y="287563"/>
                </a:cubicBezTo>
                <a:cubicBezTo>
                  <a:pt x="754426" y="317315"/>
                  <a:pt x="773268" y="356985"/>
                  <a:pt x="773268" y="400374"/>
                </a:cubicBezTo>
                <a:cubicBezTo>
                  <a:pt x="773268" y="488391"/>
                  <a:pt x="700410" y="559053"/>
                  <a:pt x="611222" y="559053"/>
                </a:cubicBezTo>
                <a:cubicBezTo>
                  <a:pt x="523290" y="559053"/>
                  <a:pt x="450432" y="488391"/>
                  <a:pt x="450432" y="400374"/>
                </a:cubicBezTo>
                <a:cubicBezTo>
                  <a:pt x="450432" y="313596"/>
                  <a:pt x="523290" y="241695"/>
                  <a:pt x="611222" y="241695"/>
                </a:cubicBezTo>
                <a:close/>
                <a:moveTo>
                  <a:pt x="364792" y="158164"/>
                </a:moveTo>
                <a:lnTo>
                  <a:pt x="364792" y="520572"/>
                </a:lnTo>
                <a:cubicBezTo>
                  <a:pt x="438340" y="530535"/>
                  <a:pt x="494435" y="592804"/>
                  <a:pt x="494435" y="667527"/>
                </a:cubicBezTo>
                <a:cubicBezTo>
                  <a:pt x="494435" y="688699"/>
                  <a:pt x="490696" y="707380"/>
                  <a:pt x="483216" y="724815"/>
                </a:cubicBezTo>
                <a:lnTo>
                  <a:pt x="1206225" y="724815"/>
                </a:lnTo>
                <a:cubicBezTo>
                  <a:pt x="1233650" y="724815"/>
                  <a:pt x="1254841" y="702398"/>
                  <a:pt x="1254841" y="676245"/>
                </a:cubicBezTo>
                <a:lnTo>
                  <a:pt x="1254841" y="158164"/>
                </a:lnTo>
                <a:close/>
                <a:moveTo>
                  <a:pt x="327395" y="37361"/>
                </a:moveTo>
                <a:cubicBezTo>
                  <a:pt x="304957" y="37361"/>
                  <a:pt x="286259" y="56042"/>
                  <a:pt x="286259" y="78459"/>
                </a:cubicBezTo>
                <a:cubicBezTo>
                  <a:pt x="286259" y="102122"/>
                  <a:pt x="304957" y="120802"/>
                  <a:pt x="327395" y="120802"/>
                </a:cubicBezTo>
                <a:lnTo>
                  <a:pt x="1292238" y="120802"/>
                </a:lnTo>
                <a:cubicBezTo>
                  <a:pt x="1315923" y="120802"/>
                  <a:pt x="1334622" y="102122"/>
                  <a:pt x="1334622" y="78459"/>
                </a:cubicBezTo>
                <a:cubicBezTo>
                  <a:pt x="1334622" y="56042"/>
                  <a:pt x="1315923" y="37361"/>
                  <a:pt x="1292238" y="37361"/>
                </a:cubicBezTo>
                <a:close/>
                <a:moveTo>
                  <a:pt x="327395" y="0"/>
                </a:moveTo>
                <a:lnTo>
                  <a:pt x="1292238" y="0"/>
                </a:lnTo>
                <a:cubicBezTo>
                  <a:pt x="1335868" y="0"/>
                  <a:pt x="1372019" y="36116"/>
                  <a:pt x="1372019" y="78459"/>
                </a:cubicBezTo>
                <a:cubicBezTo>
                  <a:pt x="1372019" y="123293"/>
                  <a:pt x="1337115" y="158164"/>
                  <a:pt x="1293485" y="158164"/>
                </a:cubicBezTo>
                <a:lnTo>
                  <a:pt x="1293485" y="676245"/>
                </a:lnTo>
                <a:cubicBezTo>
                  <a:pt x="1293485" y="723570"/>
                  <a:pt x="1254841" y="762177"/>
                  <a:pt x="1206225" y="762177"/>
                </a:cubicBezTo>
                <a:lnTo>
                  <a:pt x="829762" y="762177"/>
                </a:lnTo>
                <a:lnTo>
                  <a:pt x="829762" y="851845"/>
                </a:lnTo>
                <a:cubicBezTo>
                  <a:pt x="840981" y="858072"/>
                  <a:pt x="849707" y="870526"/>
                  <a:pt x="849707" y="884225"/>
                </a:cubicBezTo>
                <a:cubicBezTo>
                  <a:pt x="849707" y="905397"/>
                  <a:pt x="832255" y="921587"/>
                  <a:pt x="811063" y="921587"/>
                </a:cubicBezTo>
                <a:cubicBezTo>
                  <a:pt x="789872" y="921587"/>
                  <a:pt x="772420" y="905397"/>
                  <a:pt x="772420" y="884225"/>
                </a:cubicBezTo>
                <a:cubicBezTo>
                  <a:pt x="772420" y="870526"/>
                  <a:pt x="779899" y="858072"/>
                  <a:pt x="792365" y="851845"/>
                </a:cubicBezTo>
                <a:lnTo>
                  <a:pt x="792365" y="762177"/>
                </a:lnTo>
                <a:lnTo>
                  <a:pt x="459531" y="762177"/>
                </a:lnTo>
                <a:cubicBezTo>
                  <a:pt x="433353" y="794557"/>
                  <a:pt x="392217" y="815728"/>
                  <a:pt x="346094" y="815728"/>
                </a:cubicBezTo>
                <a:cubicBezTo>
                  <a:pt x="263820" y="815728"/>
                  <a:pt x="197752" y="749723"/>
                  <a:pt x="197752" y="667527"/>
                </a:cubicBezTo>
                <a:cubicBezTo>
                  <a:pt x="197752" y="592804"/>
                  <a:pt x="253848" y="530535"/>
                  <a:pt x="327395" y="520572"/>
                </a:cubicBezTo>
                <a:lnTo>
                  <a:pt x="327395" y="158164"/>
                </a:lnTo>
                <a:cubicBezTo>
                  <a:pt x="283765" y="158164"/>
                  <a:pt x="248862" y="123293"/>
                  <a:pt x="248862" y="78459"/>
                </a:cubicBezTo>
                <a:cubicBezTo>
                  <a:pt x="248862" y="36116"/>
                  <a:pt x="283765" y="0"/>
                  <a:pt x="327395"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6" name="Line 219">
            <a:extLst>
              <a:ext uri="{FF2B5EF4-FFF2-40B4-BE49-F238E27FC236}">
                <a16:creationId xmlns:a16="http://schemas.microsoft.com/office/drawing/2014/main" id="{BDCD734D-1B98-9142-9B3C-A81F023D074F}"/>
              </a:ext>
            </a:extLst>
          </p:cNvPr>
          <p:cNvSpPr>
            <a:spLocks noChangeShapeType="1"/>
          </p:cNvSpPr>
          <p:nvPr/>
        </p:nvSpPr>
        <p:spPr bwMode="auto">
          <a:xfrm>
            <a:off x="1740685" y="3731270"/>
            <a:ext cx="659166" cy="0"/>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7" name="Line 220">
            <a:extLst>
              <a:ext uri="{FF2B5EF4-FFF2-40B4-BE49-F238E27FC236}">
                <a16:creationId xmlns:a16="http://schemas.microsoft.com/office/drawing/2014/main" id="{3AF83AC7-DE78-8947-B2B0-5D5622A87277}"/>
              </a:ext>
            </a:extLst>
          </p:cNvPr>
          <p:cNvSpPr>
            <a:spLocks noChangeShapeType="1"/>
          </p:cNvSpPr>
          <p:nvPr/>
        </p:nvSpPr>
        <p:spPr bwMode="auto">
          <a:xfrm>
            <a:off x="2070268" y="3468062"/>
            <a:ext cx="0" cy="265498"/>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8" name="Freeform 295">
            <a:extLst>
              <a:ext uri="{FF2B5EF4-FFF2-40B4-BE49-F238E27FC236}">
                <a16:creationId xmlns:a16="http://schemas.microsoft.com/office/drawing/2014/main" id="{34EC075B-7F7E-534B-97DF-AFEFD33F15DA}"/>
              </a:ext>
            </a:extLst>
          </p:cNvPr>
          <p:cNvSpPr>
            <a:spLocks noChangeArrowheads="1"/>
          </p:cNvSpPr>
          <p:nvPr/>
        </p:nvSpPr>
        <p:spPr bwMode="auto">
          <a:xfrm>
            <a:off x="4510097" y="2172620"/>
            <a:ext cx="1139808" cy="1139808"/>
          </a:xfrm>
          <a:custGeom>
            <a:avLst/>
            <a:gdLst>
              <a:gd name="T0" fmla="*/ 2193 w 2194"/>
              <a:gd name="T1" fmla="*/ 1096 h 2195"/>
              <a:gd name="T2" fmla="*/ 2193 w 2194"/>
              <a:gd name="T3" fmla="*/ 1096 h 2195"/>
              <a:gd name="T4" fmla="*/ 1097 w 2194"/>
              <a:gd name="T5" fmla="*/ 2194 h 2195"/>
              <a:gd name="T6" fmla="*/ 1097 w 2194"/>
              <a:gd name="T7" fmla="*/ 2194 h 2195"/>
              <a:gd name="T8" fmla="*/ 0 w 2194"/>
              <a:gd name="T9" fmla="*/ 1096 h 2195"/>
              <a:gd name="T10" fmla="*/ 0 w 2194"/>
              <a:gd name="T11" fmla="*/ 1096 h 2195"/>
              <a:gd name="T12" fmla="*/ 1097 w 2194"/>
              <a:gd name="T13" fmla="*/ 0 h 2195"/>
              <a:gd name="T14" fmla="*/ 1097 w 2194"/>
              <a:gd name="T15" fmla="*/ 0 h 2195"/>
              <a:gd name="T16" fmla="*/ 2193 w 2194"/>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4" h="2195">
                <a:moveTo>
                  <a:pt x="2193" y="1096"/>
                </a:moveTo>
                <a:lnTo>
                  <a:pt x="2193" y="1096"/>
                </a:lnTo>
                <a:cubicBezTo>
                  <a:pt x="2193" y="1703"/>
                  <a:pt x="1702" y="2194"/>
                  <a:pt x="1097" y="2194"/>
                </a:cubicBezTo>
                <a:lnTo>
                  <a:pt x="1097" y="2194"/>
                </a:lnTo>
                <a:cubicBezTo>
                  <a:pt x="491" y="2194"/>
                  <a:pt x="0" y="1703"/>
                  <a:pt x="0" y="1096"/>
                </a:cubicBezTo>
                <a:lnTo>
                  <a:pt x="0" y="1096"/>
                </a:lnTo>
                <a:cubicBezTo>
                  <a:pt x="0" y="491"/>
                  <a:pt x="491" y="0"/>
                  <a:pt x="1097" y="0"/>
                </a:cubicBezTo>
                <a:lnTo>
                  <a:pt x="1097" y="0"/>
                </a:lnTo>
                <a:cubicBezTo>
                  <a:pt x="1702" y="0"/>
                  <a:pt x="2193" y="491"/>
                  <a:pt x="2193" y="1096"/>
                </a:cubicBezTo>
              </a:path>
            </a:pathLst>
          </a:custGeom>
          <a:solidFill>
            <a:schemeClr val="accent2"/>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9" name="Freeform 296">
            <a:extLst>
              <a:ext uri="{FF2B5EF4-FFF2-40B4-BE49-F238E27FC236}">
                <a16:creationId xmlns:a16="http://schemas.microsoft.com/office/drawing/2014/main" id="{E7E8EE6A-8DDE-B742-B5F3-56D155924EF6}"/>
              </a:ext>
            </a:extLst>
          </p:cNvPr>
          <p:cNvSpPr>
            <a:spLocks noChangeArrowheads="1"/>
          </p:cNvSpPr>
          <p:nvPr/>
        </p:nvSpPr>
        <p:spPr bwMode="auto">
          <a:xfrm>
            <a:off x="4354460" y="2016983"/>
            <a:ext cx="1451080" cy="1451080"/>
          </a:xfrm>
          <a:custGeom>
            <a:avLst/>
            <a:gdLst>
              <a:gd name="T0" fmla="*/ 2793 w 2794"/>
              <a:gd name="T1" fmla="*/ 1396 h 2795"/>
              <a:gd name="T2" fmla="*/ 2793 w 2794"/>
              <a:gd name="T3" fmla="*/ 1396 h 2795"/>
              <a:gd name="T4" fmla="*/ 1397 w 2794"/>
              <a:gd name="T5" fmla="*/ 2794 h 2795"/>
              <a:gd name="T6" fmla="*/ 1397 w 2794"/>
              <a:gd name="T7" fmla="*/ 2794 h 2795"/>
              <a:gd name="T8" fmla="*/ 0 w 2794"/>
              <a:gd name="T9" fmla="*/ 1396 h 2795"/>
              <a:gd name="T10" fmla="*/ 0 w 2794"/>
              <a:gd name="T11" fmla="*/ 1396 h 2795"/>
              <a:gd name="T12" fmla="*/ 1397 w 2794"/>
              <a:gd name="T13" fmla="*/ 0 h 2795"/>
              <a:gd name="T14" fmla="*/ 1397 w 2794"/>
              <a:gd name="T15" fmla="*/ 0 h 2795"/>
              <a:gd name="T16" fmla="*/ 2793 w 2794"/>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4" h="2795">
                <a:moveTo>
                  <a:pt x="2793" y="1396"/>
                </a:moveTo>
                <a:lnTo>
                  <a:pt x="2793" y="1396"/>
                </a:lnTo>
                <a:cubicBezTo>
                  <a:pt x="2793" y="2168"/>
                  <a:pt x="2168" y="2794"/>
                  <a:pt x="1397" y="2794"/>
                </a:cubicBezTo>
                <a:lnTo>
                  <a:pt x="1397" y="2794"/>
                </a:lnTo>
                <a:cubicBezTo>
                  <a:pt x="625" y="2794"/>
                  <a:pt x="0" y="2168"/>
                  <a:pt x="0" y="1396"/>
                </a:cubicBezTo>
                <a:lnTo>
                  <a:pt x="0" y="1396"/>
                </a:lnTo>
                <a:cubicBezTo>
                  <a:pt x="0" y="625"/>
                  <a:pt x="625" y="0"/>
                  <a:pt x="1397" y="0"/>
                </a:cubicBezTo>
                <a:lnTo>
                  <a:pt x="1397" y="0"/>
                </a:lnTo>
                <a:cubicBezTo>
                  <a:pt x="2168" y="0"/>
                  <a:pt x="2793" y="625"/>
                  <a:pt x="2793" y="1396"/>
                </a:cubicBezTo>
              </a:path>
            </a:pathLst>
          </a:custGeom>
          <a:noFill/>
          <a:ln w="63500" cap="flat">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0" name="Line 297">
            <a:extLst>
              <a:ext uri="{FF2B5EF4-FFF2-40B4-BE49-F238E27FC236}">
                <a16:creationId xmlns:a16="http://schemas.microsoft.com/office/drawing/2014/main" id="{332B4AF3-1C57-7C4A-85B0-7B35FF67EAC3}"/>
              </a:ext>
            </a:extLst>
          </p:cNvPr>
          <p:cNvSpPr>
            <a:spLocks noChangeShapeType="1"/>
          </p:cNvSpPr>
          <p:nvPr/>
        </p:nvSpPr>
        <p:spPr bwMode="auto">
          <a:xfrm>
            <a:off x="4750417" y="3731270"/>
            <a:ext cx="656878" cy="0"/>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1" name="Line 298">
            <a:extLst>
              <a:ext uri="{FF2B5EF4-FFF2-40B4-BE49-F238E27FC236}">
                <a16:creationId xmlns:a16="http://schemas.microsoft.com/office/drawing/2014/main" id="{7430265E-AC10-934D-846E-7B00561ECFD5}"/>
              </a:ext>
            </a:extLst>
          </p:cNvPr>
          <p:cNvSpPr>
            <a:spLocks noChangeShapeType="1"/>
          </p:cNvSpPr>
          <p:nvPr/>
        </p:nvSpPr>
        <p:spPr bwMode="auto">
          <a:xfrm>
            <a:off x="5079999" y="3468062"/>
            <a:ext cx="0" cy="265498"/>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2" name="Freeform 375">
            <a:extLst>
              <a:ext uri="{FF2B5EF4-FFF2-40B4-BE49-F238E27FC236}">
                <a16:creationId xmlns:a16="http://schemas.microsoft.com/office/drawing/2014/main" id="{99F94ABD-6661-0043-A34C-2FD0345EEF91}"/>
              </a:ext>
            </a:extLst>
          </p:cNvPr>
          <p:cNvSpPr>
            <a:spLocks noChangeArrowheads="1"/>
          </p:cNvSpPr>
          <p:nvPr/>
        </p:nvSpPr>
        <p:spPr bwMode="auto">
          <a:xfrm>
            <a:off x="7519829" y="2172620"/>
            <a:ext cx="1139808" cy="1139808"/>
          </a:xfrm>
          <a:custGeom>
            <a:avLst/>
            <a:gdLst>
              <a:gd name="T0" fmla="*/ 2195 w 2196"/>
              <a:gd name="T1" fmla="*/ 1096 h 2195"/>
              <a:gd name="T2" fmla="*/ 2195 w 2196"/>
              <a:gd name="T3" fmla="*/ 1096 h 2195"/>
              <a:gd name="T4" fmla="*/ 1097 w 2196"/>
              <a:gd name="T5" fmla="*/ 2194 h 2195"/>
              <a:gd name="T6" fmla="*/ 1097 w 2196"/>
              <a:gd name="T7" fmla="*/ 2194 h 2195"/>
              <a:gd name="T8" fmla="*/ 0 w 2196"/>
              <a:gd name="T9" fmla="*/ 1096 h 2195"/>
              <a:gd name="T10" fmla="*/ 0 w 2196"/>
              <a:gd name="T11" fmla="*/ 1096 h 2195"/>
              <a:gd name="T12" fmla="*/ 1097 w 2196"/>
              <a:gd name="T13" fmla="*/ 0 h 2195"/>
              <a:gd name="T14" fmla="*/ 1097 w 2196"/>
              <a:gd name="T15" fmla="*/ 0 h 2195"/>
              <a:gd name="T16" fmla="*/ 2195 w 2196"/>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6" h="2195">
                <a:moveTo>
                  <a:pt x="2195" y="1096"/>
                </a:moveTo>
                <a:lnTo>
                  <a:pt x="2195" y="1096"/>
                </a:lnTo>
                <a:cubicBezTo>
                  <a:pt x="2195"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5" y="491"/>
                  <a:pt x="2195" y="1096"/>
                </a:cubicBezTo>
              </a:path>
            </a:pathLst>
          </a:custGeom>
          <a:solidFill>
            <a:schemeClr val="accent3"/>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3" name="Freeform 376">
            <a:extLst>
              <a:ext uri="{FF2B5EF4-FFF2-40B4-BE49-F238E27FC236}">
                <a16:creationId xmlns:a16="http://schemas.microsoft.com/office/drawing/2014/main" id="{5CF1BF98-1C64-E94B-B5A5-E6BEA76C38A5}"/>
              </a:ext>
            </a:extLst>
          </p:cNvPr>
          <p:cNvSpPr>
            <a:spLocks noChangeArrowheads="1"/>
          </p:cNvSpPr>
          <p:nvPr/>
        </p:nvSpPr>
        <p:spPr bwMode="auto">
          <a:xfrm>
            <a:off x="7364192" y="2016983"/>
            <a:ext cx="1451080" cy="1451080"/>
          </a:xfrm>
          <a:custGeom>
            <a:avLst/>
            <a:gdLst>
              <a:gd name="T0" fmla="*/ 2795 w 2796"/>
              <a:gd name="T1" fmla="*/ 1396 h 2795"/>
              <a:gd name="T2" fmla="*/ 2795 w 2796"/>
              <a:gd name="T3" fmla="*/ 1396 h 2795"/>
              <a:gd name="T4" fmla="*/ 1397 w 2796"/>
              <a:gd name="T5" fmla="*/ 2794 h 2795"/>
              <a:gd name="T6" fmla="*/ 1397 w 2796"/>
              <a:gd name="T7" fmla="*/ 2794 h 2795"/>
              <a:gd name="T8" fmla="*/ 0 w 2796"/>
              <a:gd name="T9" fmla="*/ 1396 h 2795"/>
              <a:gd name="T10" fmla="*/ 0 w 2796"/>
              <a:gd name="T11" fmla="*/ 1396 h 2795"/>
              <a:gd name="T12" fmla="*/ 1397 w 2796"/>
              <a:gd name="T13" fmla="*/ 0 h 2795"/>
              <a:gd name="T14" fmla="*/ 1397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69" y="2794"/>
                  <a:pt x="1397" y="2794"/>
                </a:cubicBezTo>
                <a:lnTo>
                  <a:pt x="1397" y="2794"/>
                </a:lnTo>
                <a:cubicBezTo>
                  <a:pt x="626" y="2794"/>
                  <a:pt x="0" y="2168"/>
                  <a:pt x="0" y="1396"/>
                </a:cubicBezTo>
                <a:lnTo>
                  <a:pt x="0" y="1396"/>
                </a:lnTo>
                <a:cubicBezTo>
                  <a:pt x="0" y="625"/>
                  <a:pt x="626" y="0"/>
                  <a:pt x="1397" y="0"/>
                </a:cubicBezTo>
                <a:lnTo>
                  <a:pt x="1397" y="0"/>
                </a:lnTo>
                <a:cubicBezTo>
                  <a:pt x="2169" y="0"/>
                  <a:pt x="2795" y="625"/>
                  <a:pt x="2795" y="1396"/>
                </a:cubicBezTo>
              </a:path>
            </a:pathLst>
          </a:custGeom>
          <a:noFill/>
          <a:ln w="63500" cap="flat">
            <a:solidFill>
              <a:schemeClr val="accent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4" name="Line 377">
            <a:extLst>
              <a:ext uri="{FF2B5EF4-FFF2-40B4-BE49-F238E27FC236}">
                <a16:creationId xmlns:a16="http://schemas.microsoft.com/office/drawing/2014/main" id="{CE1447C5-0523-E741-85BF-B4482803C0D9}"/>
              </a:ext>
            </a:extLst>
          </p:cNvPr>
          <p:cNvSpPr>
            <a:spLocks noChangeShapeType="1"/>
          </p:cNvSpPr>
          <p:nvPr/>
        </p:nvSpPr>
        <p:spPr bwMode="auto">
          <a:xfrm>
            <a:off x="7760150" y="3731270"/>
            <a:ext cx="659166" cy="0"/>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5" name="Line 378">
            <a:extLst>
              <a:ext uri="{FF2B5EF4-FFF2-40B4-BE49-F238E27FC236}">
                <a16:creationId xmlns:a16="http://schemas.microsoft.com/office/drawing/2014/main" id="{04A0E75C-387F-BB45-ABB3-2EBC18B743B8}"/>
              </a:ext>
            </a:extLst>
          </p:cNvPr>
          <p:cNvSpPr>
            <a:spLocks noChangeShapeType="1"/>
          </p:cNvSpPr>
          <p:nvPr/>
        </p:nvSpPr>
        <p:spPr bwMode="auto">
          <a:xfrm>
            <a:off x="8089733" y="3468062"/>
            <a:ext cx="0" cy="265498"/>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6" name="Freeform 35">
            <a:extLst>
              <a:ext uri="{FF2B5EF4-FFF2-40B4-BE49-F238E27FC236}">
                <a16:creationId xmlns:a16="http://schemas.microsoft.com/office/drawing/2014/main" id="{89E28A95-609C-9245-8964-34671D789E86}"/>
              </a:ext>
            </a:extLst>
          </p:cNvPr>
          <p:cNvSpPr>
            <a:spLocks noChangeArrowheads="1"/>
          </p:cNvSpPr>
          <p:nvPr/>
        </p:nvSpPr>
        <p:spPr bwMode="auto">
          <a:xfrm>
            <a:off x="4772039" y="2440405"/>
            <a:ext cx="617779" cy="585406"/>
          </a:xfrm>
          <a:custGeom>
            <a:avLst/>
            <a:gdLst>
              <a:gd name="connsiteX0" fmla="*/ 780502 w 1482670"/>
              <a:gd name="connsiteY0" fmla="*/ 1223124 h 1404974"/>
              <a:gd name="connsiteX1" fmla="*/ 779255 w 1482670"/>
              <a:gd name="connsiteY1" fmla="*/ 1229352 h 1404974"/>
              <a:gd name="connsiteX2" fmla="*/ 739359 w 1482670"/>
              <a:gd name="connsiteY2" fmla="*/ 1266718 h 1404974"/>
              <a:gd name="connsiteX3" fmla="*/ 701957 w 1482670"/>
              <a:gd name="connsiteY3" fmla="*/ 1240562 h 1404974"/>
              <a:gd name="connsiteX4" fmla="*/ 679516 w 1482670"/>
              <a:gd name="connsiteY4" fmla="*/ 1310312 h 1404974"/>
              <a:gd name="connsiteX5" fmla="*/ 711931 w 1482670"/>
              <a:gd name="connsiteY5" fmla="*/ 1356397 h 1404974"/>
              <a:gd name="connsiteX6" fmla="*/ 765541 w 1482670"/>
              <a:gd name="connsiteY6" fmla="*/ 1356397 h 1404974"/>
              <a:gd name="connsiteX7" fmla="*/ 804190 w 1482670"/>
              <a:gd name="connsiteY7" fmla="*/ 1304084 h 1404974"/>
              <a:gd name="connsiteX8" fmla="*/ 780502 w 1482670"/>
              <a:gd name="connsiteY8" fmla="*/ 1223124 h 1404974"/>
              <a:gd name="connsiteX9" fmla="*/ 1033591 w 1482670"/>
              <a:gd name="connsiteY9" fmla="*/ 1157110 h 1404974"/>
              <a:gd name="connsiteX10" fmla="*/ 978735 w 1482670"/>
              <a:gd name="connsiteY10" fmla="*/ 1177039 h 1404974"/>
              <a:gd name="connsiteX11" fmla="*/ 978735 w 1482670"/>
              <a:gd name="connsiteY11" fmla="*/ 1223124 h 1404974"/>
              <a:gd name="connsiteX12" fmla="*/ 1033591 w 1482670"/>
              <a:gd name="connsiteY12" fmla="*/ 1157110 h 1404974"/>
              <a:gd name="connsiteX13" fmla="*/ 445128 w 1482670"/>
              <a:gd name="connsiteY13" fmla="*/ 1157110 h 1404974"/>
              <a:gd name="connsiteX14" fmla="*/ 499984 w 1482670"/>
              <a:gd name="connsiteY14" fmla="*/ 1223124 h 1404974"/>
              <a:gd name="connsiteX15" fmla="*/ 499984 w 1482670"/>
              <a:gd name="connsiteY15" fmla="*/ 1177039 h 1404974"/>
              <a:gd name="connsiteX16" fmla="*/ 445128 w 1482670"/>
              <a:gd name="connsiteY16" fmla="*/ 1157110 h 1404974"/>
              <a:gd name="connsiteX17" fmla="*/ 930112 w 1482670"/>
              <a:gd name="connsiteY17" fmla="*/ 1045011 h 1404974"/>
              <a:gd name="connsiteX18" fmla="*/ 861541 w 1482670"/>
              <a:gd name="connsiteY18" fmla="*/ 1062449 h 1404974"/>
              <a:gd name="connsiteX19" fmla="*/ 842839 w 1482670"/>
              <a:gd name="connsiteY19" fmla="*/ 1103552 h 1404974"/>
              <a:gd name="connsiteX20" fmla="*/ 807931 w 1482670"/>
              <a:gd name="connsiteY20" fmla="*/ 1144655 h 1404974"/>
              <a:gd name="connsiteX21" fmla="*/ 831619 w 1482670"/>
              <a:gd name="connsiteY21" fmla="*/ 1266718 h 1404974"/>
              <a:gd name="connsiteX22" fmla="*/ 872761 w 1482670"/>
              <a:gd name="connsiteY22" fmla="*/ 1209423 h 1404974"/>
              <a:gd name="connsiteX23" fmla="*/ 874008 w 1482670"/>
              <a:gd name="connsiteY23" fmla="*/ 1208178 h 1404974"/>
              <a:gd name="connsiteX24" fmla="*/ 941332 w 1482670"/>
              <a:gd name="connsiteY24" fmla="*/ 1154619 h 1404974"/>
              <a:gd name="connsiteX25" fmla="*/ 941332 w 1482670"/>
              <a:gd name="connsiteY25" fmla="*/ 1052484 h 1404974"/>
              <a:gd name="connsiteX26" fmla="*/ 938839 w 1482670"/>
              <a:gd name="connsiteY26" fmla="*/ 1046257 h 1404974"/>
              <a:gd name="connsiteX27" fmla="*/ 930112 w 1482670"/>
              <a:gd name="connsiteY27" fmla="*/ 1045011 h 1404974"/>
              <a:gd name="connsiteX28" fmla="*/ 547361 w 1482670"/>
              <a:gd name="connsiteY28" fmla="*/ 1045011 h 1404974"/>
              <a:gd name="connsiteX29" fmla="*/ 539880 w 1482670"/>
              <a:gd name="connsiteY29" fmla="*/ 1046257 h 1404974"/>
              <a:gd name="connsiteX30" fmla="*/ 536140 w 1482670"/>
              <a:gd name="connsiteY30" fmla="*/ 1052484 h 1404974"/>
              <a:gd name="connsiteX31" fmla="*/ 536140 w 1482670"/>
              <a:gd name="connsiteY31" fmla="*/ 1154619 h 1404974"/>
              <a:gd name="connsiteX32" fmla="*/ 604711 w 1482670"/>
              <a:gd name="connsiteY32" fmla="*/ 1208178 h 1404974"/>
              <a:gd name="connsiteX33" fmla="*/ 605958 w 1482670"/>
              <a:gd name="connsiteY33" fmla="*/ 1209423 h 1404974"/>
              <a:gd name="connsiteX34" fmla="*/ 653334 w 1482670"/>
              <a:gd name="connsiteY34" fmla="*/ 1274191 h 1404974"/>
              <a:gd name="connsiteX35" fmla="*/ 670789 w 1482670"/>
              <a:gd name="connsiteY35" fmla="*/ 1145900 h 1404974"/>
              <a:gd name="connsiteX36" fmla="*/ 634633 w 1482670"/>
              <a:gd name="connsiteY36" fmla="*/ 1103552 h 1404974"/>
              <a:gd name="connsiteX37" fmla="*/ 617178 w 1482670"/>
              <a:gd name="connsiteY37" fmla="*/ 1062449 h 1404974"/>
              <a:gd name="connsiteX38" fmla="*/ 913904 w 1482670"/>
              <a:gd name="connsiteY38" fmla="*/ 904265 h 1404974"/>
              <a:gd name="connsiteX39" fmla="*/ 878995 w 1482670"/>
              <a:gd name="connsiteY39" fmla="*/ 1018855 h 1404974"/>
              <a:gd name="connsiteX40" fmla="*/ 921384 w 1482670"/>
              <a:gd name="connsiteY40" fmla="*/ 1007645 h 1404974"/>
              <a:gd name="connsiteX41" fmla="*/ 932605 w 1482670"/>
              <a:gd name="connsiteY41" fmla="*/ 1006400 h 1404974"/>
              <a:gd name="connsiteX42" fmla="*/ 961280 w 1482670"/>
              <a:gd name="connsiteY42" fmla="*/ 1016364 h 1404974"/>
              <a:gd name="connsiteX43" fmla="*/ 978735 w 1482670"/>
              <a:gd name="connsiteY43" fmla="*/ 1052484 h 1404974"/>
              <a:gd name="connsiteX44" fmla="*/ 978735 w 1482670"/>
              <a:gd name="connsiteY44" fmla="*/ 1135936 h 1404974"/>
              <a:gd name="connsiteX45" fmla="*/ 1051046 w 1482670"/>
              <a:gd name="connsiteY45" fmla="*/ 1116007 h 1404974"/>
              <a:gd name="connsiteX46" fmla="*/ 1062267 w 1482670"/>
              <a:gd name="connsiteY46" fmla="*/ 1046257 h 1404974"/>
              <a:gd name="connsiteX47" fmla="*/ 920138 w 1482670"/>
              <a:gd name="connsiteY47" fmla="*/ 904265 h 1404974"/>
              <a:gd name="connsiteX48" fmla="*/ 814164 w 1482670"/>
              <a:gd name="connsiteY48" fmla="*/ 904265 h 1404974"/>
              <a:gd name="connsiteX49" fmla="*/ 792970 w 1482670"/>
              <a:gd name="connsiteY49" fmla="*/ 1108534 h 1404974"/>
              <a:gd name="connsiteX50" fmla="*/ 809177 w 1482670"/>
              <a:gd name="connsiteY50" fmla="*/ 1086114 h 1404974"/>
              <a:gd name="connsiteX51" fmla="*/ 830372 w 1482670"/>
              <a:gd name="connsiteY51" fmla="*/ 1037538 h 1404974"/>
              <a:gd name="connsiteX52" fmla="*/ 845333 w 1482670"/>
              <a:gd name="connsiteY52" fmla="*/ 1001417 h 1404974"/>
              <a:gd name="connsiteX53" fmla="*/ 846580 w 1482670"/>
              <a:gd name="connsiteY53" fmla="*/ 998926 h 1404974"/>
              <a:gd name="connsiteX54" fmla="*/ 857800 w 1482670"/>
              <a:gd name="connsiteY54" fmla="*/ 964051 h 1404974"/>
              <a:gd name="connsiteX55" fmla="*/ 860294 w 1482670"/>
              <a:gd name="connsiteY55" fmla="*/ 960315 h 1404974"/>
              <a:gd name="connsiteX56" fmla="*/ 875255 w 1482670"/>
              <a:gd name="connsiteY56" fmla="*/ 904265 h 1404974"/>
              <a:gd name="connsiteX57" fmla="*/ 602217 w 1482670"/>
              <a:gd name="connsiteY57" fmla="*/ 904265 h 1404974"/>
              <a:gd name="connsiteX58" fmla="*/ 619672 w 1482670"/>
              <a:gd name="connsiteY58" fmla="*/ 960315 h 1404974"/>
              <a:gd name="connsiteX59" fmla="*/ 619672 w 1482670"/>
              <a:gd name="connsiteY59" fmla="*/ 964051 h 1404974"/>
              <a:gd name="connsiteX60" fmla="*/ 632139 w 1482670"/>
              <a:gd name="connsiteY60" fmla="*/ 998926 h 1404974"/>
              <a:gd name="connsiteX61" fmla="*/ 633386 w 1482670"/>
              <a:gd name="connsiteY61" fmla="*/ 1001417 h 1404974"/>
              <a:gd name="connsiteX62" fmla="*/ 647100 w 1482670"/>
              <a:gd name="connsiteY62" fmla="*/ 1038784 h 1404974"/>
              <a:gd name="connsiteX63" fmla="*/ 669542 w 1482670"/>
              <a:gd name="connsiteY63" fmla="*/ 1086114 h 1404974"/>
              <a:gd name="connsiteX64" fmla="*/ 685749 w 1482670"/>
              <a:gd name="connsiteY64" fmla="*/ 1109780 h 1404974"/>
              <a:gd name="connsiteX65" fmla="*/ 664555 w 1482670"/>
              <a:gd name="connsiteY65" fmla="*/ 904265 h 1404974"/>
              <a:gd name="connsiteX66" fmla="*/ 558581 w 1482670"/>
              <a:gd name="connsiteY66" fmla="*/ 904265 h 1404974"/>
              <a:gd name="connsiteX67" fmla="*/ 416452 w 1482670"/>
              <a:gd name="connsiteY67" fmla="*/ 1046257 h 1404974"/>
              <a:gd name="connsiteX68" fmla="*/ 427673 w 1482670"/>
              <a:gd name="connsiteY68" fmla="*/ 1116007 h 1404974"/>
              <a:gd name="connsiteX69" fmla="*/ 499984 w 1482670"/>
              <a:gd name="connsiteY69" fmla="*/ 1135936 h 1404974"/>
              <a:gd name="connsiteX70" fmla="*/ 499984 w 1482670"/>
              <a:gd name="connsiteY70" fmla="*/ 1052484 h 1404974"/>
              <a:gd name="connsiteX71" fmla="*/ 517439 w 1482670"/>
              <a:gd name="connsiteY71" fmla="*/ 1016364 h 1404974"/>
              <a:gd name="connsiteX72" fmla="*/ 556088 w 1482670"/>
              <a:gd name="connsiteY72" fmla="*/ 1007645 h 1404974"/>
              <a:gd name="connsiteX73" fmla="*/ 599724 w 1482670"/>
              <a:gd name="connsiteY73" fmla="*/ 1018855 h 1404974"/>
              <a:gd name="connsiteX74" fmla="*/ 563568 w 1482670"/>
              <a:gd name="connsiteY74" fmla="*/ 904265 h 1404974"/>
              <a:gd name="connsiteX75" fmla="*/ 739359 w 1482670"/>
              <a:gd name="connsiteY75" fmla="*/ 823305 h 1404974"/>
              <a:gd name="connsiteX76" fmla="*/ 698217 w 1482670"/>
              <a:gd name="connsiteY76" fmla="*/ 864408 h 1404974"/>
              <a:gd name="connsiteX77" fmla="*/ 736866 w 1482670"/>
              <a:gd name="connsiteY77" fmla="*/ 1225615 h 1404974"/>
              <a:gd name="connsiteX78" fmla="*/ 743100 w 1482670"/>
              <a:gd name="connsiteY78" fmla="*/ 1225615 h 1404974"/>
              <a:gd name="connsiteX79" fmla="*/ 780502 w 1482670"/>
              <a:gd name="connsiteY79" fmla="*/ 864408 h 1404974"/>
              <a:gd name="connsiteX80" fmla="*/ 739359 w 1482670"/>
              <a:gd name="connsiteY80" fmla="*/ 823305 h 1404974"/>
              <a:gd name="connsiteX81" fmla="*/ 735745 w 1482670"/>
              <a:gd name="connsiteY81" fmla="*/ 389172 h 1404974"/>
              <a:gd name="connsiteX82" fmla="*/ 660674 w 1482670"/>
              <a:gd name="connsiteY82" fmla="*/ 465656 h 1404974"/>
              <a:gd name="connsiteX83" fmla="*/ 735745 w 1482670"/>
              <a:gd name="connsiteY83" fmla="*/ 542141 h 1404974"/>
              <a:gd name="connsiteX84" fmla="*/ 809585 w 1482670"/>
              <a:gd name="connsiteY84" fmla="*/ 465656 h 1404974"/>
              <a:gd name="connsiteX85" fmla="*/ 735745 w 1482670"/>
              <a:gd name="connsiteY85" fmla="*/ 389172 h 1404974"/>
              <a:gd name="connsiteX86" fmla="*/ 735745 w 1482670"/>
              <a:gd name="connsiteY86" fmla="*/ 351556 h 1404974"/>
              <a:gd name="connsiteX87" fmla="*/ 847735 w 1482670"/>
              <a:gd name="connsiteY87" fmla="*/ 465656 h 1404974"/>
              <a:gd name="connsiteX88" fmla="*/ 735745 w 1482670"/>
              <a:gd name="connsiteY88" fmla="*/ 581010 h 1404974"/>
              <a:gd name="connsiteX89" fmla="*/ 623754 w 1482670"/>
              <a:gd name="connsiteY89" fmla="*/ 465656 h 1404974"/>
              <a:gd name="connsiteX90" fmla="*/ 735745 w 1482670"/>
              <a:gd name="connsiteY90" fmla="*/ 351556 h 1404974"/>
              <a:gd name="connsiteX91" fmla="*/ 633386 w 1482670"/>
              <a:gd name="connsiteY91" fmla="*/ 239145 h 1404974"/>
              <a:gd name="connsiteX92" fmla="*/ 567309 w 1482670"/>
              <a:gd name="connsiteY92" fmla="*/ 624018 h 1404974"/>
              <a:gd name="connsiteX93" fmla="*/ 593490 w 1482670"/>
              <a:gd name="connsiteY93" fmla="*/ 866899 h 1404974"/>
              <a:gd name="connsiteX94" fmla="*/ 660815 w 1482670"/>
              <a:gd name="connsiteY94" fmla="*/ 866899 h 1404974"/>
              <a:gd name="connsiteX95" fmla="*/ 660815 w 1482670"/>
              <a:gd name="connsiteY95" fmla="*/ 864408 h 1404974"/>
              <a:gd name="connsiteX96" fmla="*/ 664555 w 1482670"/>
              <a:gd name="connsiteY96" fmla="*/ 841988 h 1404974"/>
              <a:gd name="connsiteX97" fmla="*/ 739359 w 1482670"/>
              <a:gd name="connsiteY97" fmla="*/ 785938 h 1404974"/>
              <a:gd name="connsiteX98" fmla="*/ 811671 w 1482670"/>
              <a:gd name="connsiteY98" fmla="*/ 834515 h 1404974"/>
              <a:gd name="connsiteX99" fmla="*/ 817905 w 1482670"/>
              <a:gd name="connsiteY99" fmla="*/ 864408 h 1404974"/>
              <a:gd name="connsiteX100" fmla="*/ 817905 w 1482670"/>
              <a:gd name="connsiteY100" fmla="*/ 866899 h 1404974"/>
              <a:gd name="connsiteX101" fmla="*/ 885229 w 1482670"/>
              <a:gd name="connsiteY101" fmla="*/ 866899 h 1404974"/>
              <a:gd name="connsiteX102" fmla="*/ 911410 w 1482670"/>
              <a:gd name="connsiteY102" fmla="*/ 624018 h 1404974"/>
              <a:gd name="connsiteX103" fmla="*/ 845333 w 1482670"/>
              <a:gd name="connsiteY103" fmla="*/ 239145 h 1404974"/>
              <a:gd name="connsiteX104" fmla="*/ 739359 w 1482670"/>
              <a:gd name="connsiteY104" fmla="*/ 37367 h 1404974"/>
              <a:gd name="connsiteX105" fmla="*/ 735619 w 1482670"/>
              <a:gd name="connsiteY105" fmla="*/ 39858 h 1404974"/>
              <a:gd name="connsiteX106" fmla="*/ 648347 w 1482670"/>
              <a:gd name="connsiteY106" fmla="*/ 201778 h 1404974"/>
              <a:gd name="connsiteX107" fmla="*/ 830372 w 1482670"/>
              <a:gd name="connsiteY107" fmla="*/ 201778 h 1404974"/>
              <a:gd name="connsiteX108" fmla="*/ 744347 w 1482670"/>
              <a:gd name="connsiteY108" fmla="*/ 39858 h 1404974"/>
              <a:gd name="connsiteX109" fmla="*/ 739359 w 1482670"/>
              <a:gd name="connsiteY109" fmla="*/ 37367 h 1404974"/>
              <a:gd name="connsiteX110" fmla="*/ 739359 w 1482670"/>
              <a:gd name="connsiteY110" fmla="*/ 0 h 1404974"/>
              <a:gd name="connsiteX111" fmla="*/ 774268 w 1482670"/>
              <a:gd name="connsiteY111" fmla="*/ 18683 h 1404974"/>
              <a:gd name="connsiteX112" fmla="*/ 948813 w 1482670"/>
              <a:gd name="connsiteY112" fmla="*/ 624018 h 1404974"/>
              <a:gd name="connsiteX113" fmla="*/ 923878 w 1482670"/>
              <a:gd name="connsiteY113" fmla="*/ 866899 h 1404974"/>
              <a:gd name="connsiteX114" fmla="*/ 1099669 w 1482670"/>
              <a:gd name="connsiteY114" fmla="*/ 1046257 h 1404974"/>
              <a:gd name="connsiteX115" fmla="*/ 1090942 w 1482670"/>
              <a:gd name="connsiteY115" fmla="*/ 1113516 h 1404974"/>
              <a:gd name="connsiteX116" fmla="*/ 1113383 w 1482670"/>
              <a:gd name="connsiteY116" fmla="*/ 1113516 h 1404974"/>
              <a:gd name="connsiteX117" fmla="*/ 1322836 w 1482670"/>
              <a:gd name="connsiteY117" fmla="*/ 1216896 h 1404974"/>
              <a:gd name="connsiteX118" fmla="*/ 1451251 w 1482670"/>
              <a:gd name="connsiteY118" fmla="*/ 1071168 h 1404974"/>
              <a:gd name="connsiteX119" fmla="*/ 1478679 w 1482670"/>
              <a:gd name="connsiteY119" fmla="*/ 1072413 h 1404974"/>
              <a:gd name="connsiteX120" fmla="*/ 1476186 w 1482670"/>
              <a:gd name="connsiteY120" fmla="*/ 1099815 h 1404974"/>
              <a:gd name="connsiteX121" fmla="*/ 1337797 w 1482670"/>
              <a:gd name="connsiteY121" fmla="*/ 1259245 h 1404974"/>
              <a:gd name="connsiteX122" fmla="*/ 1322836 w 1482670"/>
              <a:gd name="connsiteY122" fmla="*/ 1266718 h 1404974"/>
              <a:gd name="connsiteX123" fmla="*/ 1306629 w 1482670"/>
              <a:gd name="connsiteY123" fmla="*/ 1259245 h 1404974"/>
              <a:gd name="connsiteX124" fmla="*/ 1110890 w 1482670"/>
              <a:gd name="connsiteY124" fmla="*/ 1150882 h 1404974"/>
              <a:gd name="connsiteX125" fmla="*/ 1077227 w 1482670"/>
              <a:gd name="connsiteY125" fmla="*/ 1150882 h 1404974"/>
              <a:gd name="connsiteX126" fmla="*/ 991202 w 1482670"/>
              <a:gd name="connsiteY126" fmla="*/ 1260490 h 1404974"/>
              <a:gd name="connsiteX127" fmla="*/ 973748 w 1482670"/>
              <a:gd name="connsiteY127" fmla="*/ 1266718 h 1404974"/>
              <a:gd name="connsiteX128" fmla="*/ 957540 w 1482670"/>
              <a:gd name="connsiteY128" fmla="*/ 1262982 h 1404974"/>
              <a:gd name="connsiteX129" fmla="*/ 941332 w 1482670"/>
              <a:gd name="connsiteY129" fmla="*/ 1234334 h 1404974"/>
              <a:gd name="connsiteX130" fmla="*/ 941332 w 1482670"/>
              <a:gd name="connsiteY130" fmla="*/ 1199459 h 1404974"/>
              <a:gd name="connsiteX131" fmla="*/ 902683 w 1482670"/>
              <a:gd name="connsiteY131" fmla="*/ 1233088 h 1404974"/>
              <a:gd name="connsiteX132" fmla="*/ 795463 w 1482670"/>
              <a:gd name="connsiteY132" fmla="*/ 1378817 h 1404974"/>
              <a:gd name="connsiteX133" fmla="*/ 794216 w 1482670"/>
              <a:gd name="connsiteY133" fmla="*/ 1380063 h 1404974"/>
              <a:gd name="connsiteX134" fmla="*/ 739359 w 1482670"/>
              <a:gd name="connsiteY134" fmla="*/ 1404974 h 1404974"/>
              <a:gd name="connsiteX135" fmla="*/ 684503 w 1482670"/>
              <a:gd name="connsiteY135" fmla="*/ 1380063 h 1404974"/>
              <a:gd name="connsiteX136" fmla="*/ 683256 w 1482670"/>
              <a:gd name="connsiteY136" fmla="*/ 1378817 h 1404974"/>
              <a:gd name="connsiteX137" fmla="*/ 576036 w 1482670"/>
              <a:gd name="connsiteY137" fmla="*/ 1233088 h 1404974"/>
              <a:gd name="connsiteX138" fmla="*/ 536140 w 1482670"/>
              <a:gd name="connsiteY138" fmla="*/ 1199459 h 1404974"/>
              <a:gd name="connsiteX139" fmla="*/ 536140 w 1482670"/>
              <a:gd name="connsiteY139" fmla="*/ 1234334 h 1404974"/>
              <a:gd name="connsiteX140" fmla="*/ 519932 w 1482670"/>
              <a:gd name="connsiteY140" fmla="*/ 1262982 h 1404974"/>
              <a:gd name="connsiteX141" fmla="*/ 504971 w 1482670"/>
              <a:gd name="connsiteY141" fmla="*/ 1266718 h 1404974"/>
              <a:gd name="connsiteX142" fmla="*/ 487517 w 1482670"/>
              <a:gd name="connsiteY142" fmla="*/ 1260490 h 1404974"/>
              <a:gd name="connsiteX143" fmla="*/ 400245 w 1482670"/>
              <a:gd name="connsiteY143" fmla="*/ 1150882 h 1404974"/>
              <a:gd name="connsiteX144" fmla="*/ 367829 w 1482670"/>
              <a:gd name="connsiteY144" fmla="*/ 1150882 h 1404974"/>
              <a:gd name="connsiteX145" fmla="*/ 170844 w 1482670"/>
              <a:gd name="connsiteY145" fmla="*/ 1259245 h 1404974"/>
              <a:gd name="connsiteX146" fmla="*/ 154636 w 1482670"/>
              <a:gd name="connsiteY146" fmla="*/ 1266718 h 1404974"/>
              <a:gd name="connsiteX147" fmla="*/ 139675 w 1482670"/>
              <a:gd name="connsiteY147" fmla="*/ 1257999 h 1404974"/>
              <a:gd name="connsiteX148" fmla="*/ 6273 w 1482670"/>
              <a:gd name="connsiteY148" fmla="*/ 1088605 h 1404974"/>
              <a:gd name="connsiteX149" fmla="*/ 5026 w 1482670"/>
              <a:gd name="connsiteY149" fmla="*/ 1062449 h 1404974"/>
              <a:gd name="connsiteX150" fmla="*/ 31208 w 1482670"/>
              <a:gd name="connsiteY150" fmla="*/ 1059958 h 1404974"/>
              <a:gd name="connsiteX151" fmla="*/ 155883 w 1482670"/>
              <a:gd name="connsiteY151" fmla="*/ 1215651 h 1404974"/>
              <a:gd name="connsiteX152" fmla="*/ 365336 w 1482670"/>
              <a:gd name="connsiteY152" fmla="*/ 1113516 h 1404974"/>
              <a:gd name="connsiteX153" fmla="*/ 387777 w 1482670"/>
              <a:gd name="connsiteY153" fmla="*/ 1112271 h 1404974"/>
              <a:gd name="connsiteX154" fmla="*/ 377803 w 1482670"/>
              <a:gd name="connsiteY154" fmla="*/ 1046257 h 1404974"/>
              <a:gd name="connsiteX155" fmla="*/ 554841 w 1482670"/>
              <a:gd name="connsiteY155" fmla="*/ 866899 h 1404974"/>
              <a:gd name="connsiteX156" fmla="*/ 528660 w 1482670"/>
              <a:gd name="connsiteY156" fmla="*/ 624018 h 1404974"/>
              <a:gd name="connsiteX157" fmla="*/ 704451 w 1482670"/>
              <a:gd name="connsiteY157" fmla="*/ 18683 h 1404974"/>
              <a:gd name="connsiteX158" fmla="*/ 739359 w 1482670"/>
              <a:gd name="connsiteY158" fmla="*/ 0 h 14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1482670" h="1404974">
                <a:moveTo>
                  <a:pt x="780502" y="1223124"/>
                </a:moveTo>
                <a:lnTo>
                  <a:pt x="779255" y="1229352"/>
                </a:lnTo>
                <a:cubicBezTo>
                  <a:pt x="776762" y="1250526"/>
                  <a:pt x="759307" y="1266718"/>
                  <a:pt x="739359" y="1266718"/>
                </a:cubicBezTo>
                <a:cubicBezTo>
                  <a:pt x="721905" y="1266718"/>
                  <a:pt x="708191" y="1255508"/>
                  <a:pt x="701957" y="1240562"/>
                </a:cubicBezTo>
                <a:cubicBezTo>
                  <a:pt x="695723" y="1265472"/>
                  <a:pt x="686996" y="1290383"/>
                  <a:pt x="679516" y="1310312"/>
                </a:cubicBezTo>
                <a:lnTo>
                  <a:pt x="711931" y="1356397"/>
                </a:lnTo>
                <a:cubicBezTo>
                  <a:pt x="726892" y="1371344"/>
                  <a:pt x="753074" y="1371344"/>
                  <a:pt x="765541" y="1356397"/>
                </a:cubicBezTo>
                <a:lnTo>
                  <a:pt x="804190" y="1304084"/>
                </a:lnTo>
                <a:cubicBezTo>
                  <a:pt x="795463" y="1280419"/>
                  <a:pt x="786736" y="1250526"/>
                  <a:pt x="780502" y="1223124"/>
                </a:cubicBezTo>
                <a:close/>
                <a:moveTo>
                  <a:pt x="1033591" y="1157110"/>
                </a:moveTo>
                <a:cubicBezTo>
                  <a:pt x="1014890" y="1162092"/>
                  <a:pt x="996189" y="1169566"/>
                  <a:pt x="978735" y="1177039"/>
                </a:cubicBezTo>
                <a:lnTo>
                  <a:pt x="978735" y="1223124"/>
                </a:lnTo>
                <a:cubicBezTo>
                  <a:pt x="1001176" y="1206932"/>
                  <a:pt x="1018631" y="1183267"/>
                  <a:pt x="1033591" y="1157110"/>
                </a:cubicBezTo>
                <a:close/>
                <a:moveTo>
                  <a:pt x="445128" y="1157110"/>
                </a:moveTo>
                <a:cubicBezTo>
                  <a:pt x="458842" y="1183267"/>
                  <a:pt x="477543" y="1206932"/>
                  <a:pt x="499984" y="1223124"/>
                </a:cubicBezTo>
                <a:lnTo>
                  <a:pt x="499984" y="1177039"/>
                </a:lnTo>
                <a:cubicBezTo>
                  <a:pt x="482530" y="1169566"/>
                  <a:pt x="463829" y="1162092"/>
                  <a:pt x="445128" y="1157110"/>
                </a:cubicBezTo>
                <a:close/>
                <a:moveTo>
                  <a:pt x="930112" y="1045011"/>
                </a:moveTo>
                <a:lnTo>
                  <a:pt x="861541" y="1062449"/>
                </a:lnTo>
                <a:cubicBezTo>
                  <a:pt x="855307" y="1076150"/>
                  <a:pt x="849073" y="1089851"/>
                  <a:pt x="842839" y="1103552"/>
                </a:cubicBezTo>
                <a:cubicBezTo>
                  <a:pt x="835359" y="1119744"/>
                  <a:pt x="822891" y="1134690"/>
                  <a:pt x="807931" y="1144655"/>
                </a:cubicBezTo>
                <a:cubicBezTo>
                  <a:pt x="806684" y="1162092"/>
                  <a:pt x="814164" y="1210669"/>
                  <a:pt x="831619" y="1266718"/>
                </a:cubicBezTo>
                <a:lnTo>
                  <a:pt x="872761" y="1209423"/>
                </a:lnTo>
                <a:cubicBezTo>
                  <a:pt x="874008" y="1209423"/>
                  <a:pt x="874008" y="1208178"/>
                  <a:pt x="874008" y="1208178"/>
                </a:cubicBezTo>
                <a:cubicBezTo>
                  <a:pt x="893956" y="1187003"/>
                  <a:pt x="916397" y="1169566"/>
                  <a:pt x="941332" y="1154619"/>
                </a:cubicBezTo>
                <a:lnTo>
                  <a:pt x="941332" y="1052484"/>
                </a:lnTo>
                <a:cubicBezTo>
                  <a:pt x="941332" y="1049994"/>
                  <a:pt x="938839" y="1047502"/>
                  <a:pt x="938839" y="1046257"/>
                </a:cubicBezTo>
                <a:cubicBezTo>
                  <a:pt x="936345" y="1045011"/>
                  <a:pt x="933852" y="1043766"/>
                  <a:pt x="930112" y="1045011"/>
                </a:cubicBezTo>
                <a:close/>
                <a:moveTo>
                  <a:pt x="547361" y="1045011"/>
                </a:moveTo>
                <a:cubicBezTo>
                  <a:pt x="543621" y="1043766"/>
                  <a:pt x="541127" y="1045011"/>
                  <a:pt x="539880" y="1046257"/>
                </a:cubicBezTo>
                <a:cubicBezTo>
                  <a:pt x="539880" y="1047502"/>
                  <a:pt x="536140" y="1049994"/>
                  <a:pt x="536140" y="1052484"/>
                </a:cubicBezTo>
                <a:lnTo>
                  <a:pt x="536140" y="1154619"/>
                </a:lnTo>
                <a:cubicBezTo>
                  <a:pt x="561075" y="1169566"/>
                  <a:pt x="584763" y="1187003"/>
                  <a:pt x="604711" y="1208178"/>
                </a:cubicBezTo>
                <a:cubicBezTo>
                  <a:pt x="604711" y="1208178"/>
                  <a:pt x="604711" y="1209423"/>
                  <a:pt x="605958" y="1209423"/>
                </a:cubicBezTo>
                <a:lnTo>
                  <a:pt x="653334" y="1274191"/>
                </a:lnTo>
                <a:cubicBezTo>
                  <a:pt x="673282" y="1213160"/>
                  <a:pt x="677022" y="1159601"/>
                  <a:pt x="670789" y="1145900"/>
                </a:cubicBezTo>
                <a:cubicBezTo>
                  <a:pt x="655828" y="1135936"/>
                  <a:pt x="643360" y="1120990"/>
                  <a:pt x="634633" y="1103552"/>
                </a:cubicBezTo>
                <a:cubicBezTo>
                  <a:pt x="628399" y="1089851"/>
                  <a:pt x="622165" y="1076150"/>
                  <a:pt x="617178" y="1062449"/>
                </a:cubicBezTo>
                <a:close/>
                <a:moveTo>
                  <a:pt x="913904" y="904265"/>
                </a:moveTo>
                <a:cubicBezTo>
                  <a:pt x="905177" y="942877"/>
                  <a:pt x="892709" y="981489"/>
                  <a:pt x="878995" y="1018855"/>
                </a:cubicBezTo>
                <a:lnTo>
                  <a:pt x="921384" y="1007645"/>
                </a:lnTo>
                <a:cubicBezTo>
                  <a:pt x="925125" y="1007645"/>
                  <a:pt x="928865" y="1006400"/>
                  <a:pt x="932605" y="1006400"/>
                </a:cubicBezTo>
                <a:cubicBezTo>
                  <a:pt x="942579" y="1006400"/>
                  <a:pt x="952553" y="1010136"/>
                  <a:pt x="961280" y="1016364"/>
                </a:cubicBezTo>
                <a:cubicBezTo>
                  <a:pt x="972501" y="1026328"/>
                  <a:pt x="978735" y="1038784"/>
                  <a:pt x="978735" y="1052484"/>
                </a:cubicBezTo>
                <a:lnTo>
                  <a:pt x="978735" y="1135936"/>
                </a:lnTo>
                <a:cubicBezTo>
                  <a:pt x="1002423" y="1125972"/>
                  <a:pt x="1026111" y="1119744"/>
                  <a:pt x="1051046" y="1116007"/>
                </a:cubicBezTo>
                <a:cubicBezTo>
                  <a:pt x="1057280" y="1093588"/>
                  <a:pt x="1062267" y="1069922"/>
                  <a:pt x="1062267" y="1046257"/>
                </a:cubicBezTo>
                <a:cubicBezTo>
                  <a:pt x="1062267" y="967788"/>
                  <a:pt x="998683" y="904265"/>
                  <a:pt x="920138" y="904265"/>
                </a:cubicBezTo>
                <a:close/>
                <a:moveTo>
                  <a:pt x="814164" y="904265"/>
                </a:moveTo>
                <a:lnTo>
                  <a:pt x="792970" y="1108534"/>
                </a:lnTo>
                <a:cubicBezTo>
                  <a:pt x="799203" y="1103552"/>
                  <a:pt x="805437" y="1096079"/>
                  <a:pt x="809177" y="1086114"/>
                </a:cubicBezTo>
                <a:cubicBezTo>
                  <a:pt x="816658" y="1071168"/>
                  <a:pt x="824138" y="1054976"/>
                  <a:pt x="830372" y="1037538"/>
                </a:cubicBezTo>
                <a:cubicBezTo>
                  <a:pt x="835359" y="1026328"/>
                  <a:pt x="840346" y="1013873"/>
                  <a:pt x="845333" y="1001417"/>
                </a:cubicBezTo>
                <a:cubicBezTo>
                  <a:pt x="845333" y="1000172"/>
                  <a:pt x="846580" y="1000172"/>
                  <a:pt x="846580" y="998926"/>
                </a:cubicBezTo>
                <a:cubicBezTo>
                  <a:pt x="850320" y="987716"/>
                  <a:pt x="854060" y="975261"/>
                  <a:pt x="857800" y="964051"/>
                </a:cubicBezTo>
                <a:cubicBezTo>
                  <a:pt x="859047" y="962806"/>
                  <a:pt x="859047" y="961560"/>
                  <a:pt x="860294" y="960315"/>
                </a:cubicBezTo>
                <a:cubicBezTo>
                  <a:pt x="865281" y="941631"/>
                  <a:pt x="870268" y="922948"/>
                  <a:pt x="875255" y="904265"/>
                </a:cubicBezTo>
                <a:close/>
                <a:moveTo>
                  <a:pt x="602217" y="904265"/>
                </a:moveTo>
                <a:cubicBezTo>
                  <a:pt x="607205" y="922948"/>
                  <a:pt x="613438" y="941631"/>
                  <a:pt x="619672" y="960315"/>
                </a:cubicBezTo>
                <a:cubicBezTo>
                  <a:pt x="619672" y="961560"/>
                  <a:pt x="619672" y="962806"/>
                  <a:pt x="619672" y="964051"/>
                </a:cubicBezTo>
                <a:cubicBezTo>
                  <a:pt x="623412" y="975261"/>
                  <a:pt x="627152" y="987716"/>
                  <a:pt x="632139" y="998926"/>
                </a:cubicBezTo>
                <a:cubicBezTo>
                  <a:pt x="632139" y="1000172"/>
                  <a:pt x="633386" y="1000172"/>
                  <a:pt x="633386" y="1001417"/>
                </a:cubicBezTo>
                <a:cubicBezTo>
                  <a:pt x="637126" y="1013873"/>
                  <a:pt x="643360" y="1026328"/>
                  <a:pt x="647100" y="1038784"/>
                </a:cubicBezTo>
                <a:cubicBezTo>
                  <a:pt x="654581" y="1054976"/>
                  <a:pt x="660815" y="1071168"/>
                  <a:pt x="669542" y="1086114"/>
                </a:cubicBezTo>
                <a:cubicBezTo>
                  <a:pt x="674529" y="1096079"/>
                  <a:pt x="679516" y="1104797"/>
                  <a:pt x="685749" y="1109780"/>
                </a:cubicBezTo>
                <a:lnTo>
                  <a:pt x="664555" y="904265"/>
                </a:lnTo>
                <a:close/>
                <a:moveTo>
                  <a:pt x="558581" y="904265"/>
                </a:moveTo>
                <a:cubicBezTo>
                  <a:pt x="480036" y="904265"/>
                  <a:pt x="416452" y="967788"/>
                  <a:pt x="416452" y="1046257"/>
                </a:cubicBezTo>
                <a:cubicBezTo>
                  <a:pt x="416452" y="1069922"/>
                  <a:pt x="420193" y="1093588"/>
                  <a:pt x="427673" y="1116007"/>
                </a:cubicBezTo>
                <a:cubicBezTo>
                  <a:pt x="452608" y="1119744"/>
                  <a:pt x="476296" y="1125972"/>
                  <a:pt x="499984" y="1135936"/>
                </a:cubicBezTo>
                <a:lnTo>
                  <a:pt x="499984" y="1052484"/>
                </a:lnTo>
                <a:cubicBezTo>
                  <a:pt x="499984" y="1038784"/>
                  <a:pt x="506218" y="1026328"/>
                  <a:pt x="517439" y="1016364"/>
                </a:cubicBezTo>
                <a:cubicBezTo>
                  <a:pt x="528660" y="1007645"/>
                  <a:pt x="542374" y="1005154"/>
                  <a:pt x="556088" y="1007645"/>
                </a:cubicBezTo>
                <a:lnTo>
                  <a:pt x="599724" y="1018855"/>
                </a:lnTo>
                <a:cubicBezTo>
                  <a:pt x="586010" y="981489"/>
                  <a:pt x="573542" y="942877"/>
                  <a:pt x="563568" y="904265"/>
                </a:cubicBezTo>
                <a:close/>
                <a:moveTo>
                  <a:pt x="739359" y="823305"/>
                </a:moveTo>
                <a:cubicBezTo>
                  <a:pt x="716918" y="823305"/>
                  <a:pt x="698217" y="841988"/>
                  <a:pt x="698217" y="864408"/>
                </a:cubicBezTo>
                <a:lnTo>
                  <a:pt x="736866" y="1225615"/>
                </a:lnTo>
                <a:cubicBezTo>
                  <a:pt x="736866" y="1229352"/>
                  <a:pt x="743100" y="1229352"/>
                  <a:pt x="743100" y="1225615"/>
                </a:cubicBezTo>
                <a:lnTo>
                  <a:pt x="780502" y="864408"/>
                </a:lnTo>
                <a:cubicBezTo>
                  <a:pt x="779255" y="841988"/>
                  <a:pt x="761801" y="823305"/>
                  <a:pt x="739359" y="823305"/>
                </a:cubicBezTo>
                <a:close/>
                <a:moveTo>
                  <a:pt x="735745" y="389172"/>
                </a:moveTo>
                <a:cubicBezTo>
                  <a:pt x="695133" y="389172"/>
                  <a:pt x="660674" y="423026"/>
                  <a:pt x="660674" y="465656"/>
                </a:cubicBezTo>
                <a:cubicBezTo>
                  <a:pt x="660674" y="508287"/>
                  <a:pt x="695133" y="542141"/>
                  <a:pt x="735745" y="542141"/>
                </a:cubicBezTo>
                <a:cubicBezTo>
                  <a:pt x="776357" y="542141"/>
                  <a:pt x="809585" y="508287"/>
                  <a:pt x="809585" y="465656"/>
                </a:cubicBezTo>
                <a:cubicBezTo>
                  <a:pt x="809585" y="423026"/>
                  <a:pt x="776357" y="389172"/>
                  <a:pt x="735745" y="389172"/>
                </a:cubicBezTo>
                <a:close/>
                <a:moveTo>
                  <a:pt x="735745" y="351556"/>
                </a:moveTo>
                <a:cubicBezTo>
                  <a:pt x="797278" y="351556"/>
                  <a:pt x="847735" y="402964"/>
                  <a:pt x="847735" y="465656"/>
                </a:cubicBezTo>
                <a:cubicBezTo>
                  <a:pt x="847735" y="529603"/>
                  <a:pt x="797278" y="581010"/>
                  <a:pt x="735745" y="581010"/>
                </a:cubicBezTo>
                <a:cubicBezTo>
                  <a:pt x="674211" y="581010"/>
                  <a:pt x="623754" y="529603"/>
                  <a:pt x="623754" y="465656"/>
                </a:cubicBezTo>
                <a:cubicBezTo>
                  <a:pt x="623754" y="402964"/>
                  <a:pt x="674211" y="351556"/>
                  <a:pt x="735745" y="351556"/>
                </a:cubicBezTo>
                <a:close/>
                <a:moveTo>
                  <a:pt x="633386" y="239145"/>
                </a:moveTo>
                <a:cubicBezTo>
                  <a:pt x="590997" y="357471"/>
                  <a:pt x="567309" y="488253"/>
                  <a:pt x="567309" y="624018"/>
                </a:cubicBezTo>
                <a:cubicBezTo>
                  <a:pt x="567309" y="706224"/>
                  <a:pt x="576036" y="788429"/>
                  <a:pt x="593490" y="866899"/>
                </a:cubicBezTo>
                <a:lnTo>
                  <a:pt x="660815" y="866899"/>
                </a:lnTo>
                <a:lnTo>
                  <a:pt x="660815" y="864408"/>
                </a:lnTo>
                <a:cubicBezTo>
                  <a:pt x="660815" y="856934"/>
                  <a:pt x="662061" y="849461"/>
                  <a:pt x="664555" y="841988"/>
                </a:cubicBezTo>
                <a:cubicBezTo>
                  <a:pt x="674529" y="809604"/>
                  <a:pt x="704451" y="785938"/>
                  <a:pt x="739359" y="785938"/>
                </a:cubicBezTo>
                <a:cubicBezTo>
                  <a:pt x="770528" y="785938"/>
                  <a:pt x="799203" y="805867"/>
                  <a:pt x="811671" y="834515"/>
                </a:cubicBezTo>
                <a:cubicBezTo>
                  <a:pt x="815411" y="843233"/>
                  <a:pt x="817905" y="854443"/>
                  <a:pt x="817905" y="864408"/>
                </a:cubicBezTo>
                <a:lnTo>
                  <a:pt x="817905" y="866899"/>
                </a:lnTo>
                <a:lnTo>
                  <a:pt x="885229" y="866899"/>
                </a:lnTo>
                <a:cubicBezTo>
                  <a:pt x="902683" y="788429"/>
                  <a:pt x="911410" y="706224"/>
                  <a:pt x="911410" y="624018"/>
                </a:cubicBezTo>
                <a:cubicBezTo>
                  <a:pt x="911410" y="488253"/>
                  <a:pt x="887722" y="357471"/>
                  <a:pt x="845333" y="239145"/>
                </a:cubicBezTo>
                <a:close/>
                <a:moveTo>
                  <a:pt x="739359" y="37367"/>
                </a:moveTo>
                <a:cubicBezTo>
                  <a:pt x="739359" y="37367"/>
                  <a:pt x="736866" y="37367"/>
                  <a:pt x="735619" y="39858"/>
                </a:cubicBezTo>
                <a:cubicBezTo>
                  <a:pt x="700710" y="89679"/>
                  <a:pt x="672035" y="144483"/>
                  <a:pt x="648347" y="201778"/>
                </a:cubicBezTo>
                <a:lnTo>
                  <a:pt x="830372" y="201778"/>
                </a:lnTo>
                <a:cubicBezTo>
                  <a:pt x="806684" y="144483"/>
                  <a:pt x="776762" y="89679"/>
                  <a:pt x="744347" y="39858"/>
                </a:cubicBezTo>
                <a:cubicBezTo>
                  <a:pt x="743100" y="37367"/>
                  <a:pt x="741853" y="37367"/>
                  <a:pt x="739359" y="37367"/>
                </a:cubicBezTo>
                <a:close/>
                <a:moveTo>
                  <a:pt x="739359" y="0"/>
                </a:moveTo>
                <a:cubicBezTo>
                  <a:pt x="754320" y="0"/>
                  <a:pt x="766788" y="7474"/>
                  <a:pt x="774268" y="18683"/>
                </a:cubicBezTo>
                <a:cubicBezTo>
                  <a:pt x="886475" y="184341"/>
                  <a:pt x="948813" y="398574"/>
                  <a:pt x="948813" y="624018"/>
                </a:cubicBezTo>
                <a:cubicBezTo>
                  <a:pt x="948813" y="706224"/>
                  <a:pt x="940085" y="788429"/>
                  <a:pt x="923878" y="866899"/>
                </a:cubicBezTo>
                <a:cubicBezTo>
                  <a:pt x="1021124" y="868144"/>
                  <a:pt x="1099669" y="947859"/>
                  <a:pt x="1099669" y="1046257"/>
                </a:cubicBezTo>
                <a:cubicBezTo>
                  <a:pt x="1099669" y="1068677"/>
                  <a:pt x="1097175" y="1091096"/>
                  <a:pt x="1090942" y="1113516"/>
                </a:cubicBezTo>
                <a:cubicBezTo>
                  <a:pt x="1098422" y="1112271"/>
                  <a:pt x="1104656" y="1112271"/>
                  <a:pt x="1113383" y="1113516"/>
                </a:cubicBezTo>
                <a:cubicBezTo>
                  <a:pt x="1194422" y="1118498"/>
                  <a:pt x="1270473" y="1155865"/>
                  <a:pt x="1322836" y="1216896"/>
                </a:cubicBezTo>
                <a:cubicBezTo>
                  <a:pt x="1351511" y="1180776"/>
                  <a:pt x="1415095" y="1101061"/>
                  <a:pt x="1451251" y="1071168"/>
                </a:cubicBezTo>
                <a:cubicBezTo>
                  <a:pt x="1459978" y="1063694"/>
                  <a:pt x="1472446" y="1064940"/>
                  <a:pt x="1478679" y="1072413"/>
                </a:cubicBezTo>
                <a:cubicBezTo>
                  <a:pt x="1484913" y="1079886"/>
                  <a:pt x="1483667" y="1092342"/>
                  <a:pt x="1476186" y="1099815"/>
                </a:cubicBezTo>
                <a:cubicBezTo>
                  <a:pt x="1431303" y="1135936"/>
                  <a:pt x="1339044" y="1256754"/>
                  <a:pt x="1337797" y="1259245"/>
                </a:cubicBezTo>
                <a:cubicBezTo>
                  <a:pt x="1334057" y="1262982"/>
                  <a:pt x="1329070" y="1266718"/>
                  <a:pt x="1322836" y="1266718"/>
                </a:cubicBezTo>
                <a:cubicBezTo>
                  <a:pt x="1316603" y="1266718"/>
                  <a:pt x="1311616" y="1262982"/>
                  <a:pt x="1306629" y="1259245"/>
                </a:cubicBezTo>
                <a:cubicBezTo>
                  <a:pt x="1260499" y="1194476"/>
                  <a:pt x="1189435" y="1155865"/>
                  <a:pt x="1110890" y="1150882"/>
                </a:cubicBezTo>
                <a:cubicBezTo>
                  <a:pt x="1099669" y="1150882"/>
                  <a:pt x="1089695" y="1150882"/>
                  <a:pt x="1077227" y="1150882"/>
                </a:cubicBezTo>
                <a:cubicBezTo>
                  <a:pt x="1058526" y="1195722"/>
                  <a:pt x="1028604" y="1235580"/>
                  <a:pt x="991202" y="1260490"/>
                </a:cubicBezTo>
                <a:cubicBezTo>
                  <a:pt x="984968" y="1264227"/>
                  <a:pt x="978735" y="1266718"/>
                  <a:pt x="973748" y="1266718"/>
                </a:cubicBezTo>
                <a:cubicBezTo>
                  <a:pt x="967514" y="1266718"/>
                  <a:pt x="962527" y="1265472"/>
                  <a:pt x="957540" y="1262982"/>
                </a:cubicBezTo>
                <a:cubicBezTo>
                  <a:pt x="947566" y="1256754"/>
                  <a:pt x="941332" y="1245544"/>
                  <a:pt x="941332" y="1234334"/>
                </a:cubicBezTo>
                <a:lnTo>
                  <a:pt x="941332" y="1199459"/>
                </a:lnTo>
                <a:cubicBezTo>
                  <a:pt x="927618" y="1209423"/>
                  <a:pt x="913904" y="1220633"/>
                  <a:pt x="902683" y="1233088"/>
                </a:cubicBezTo>
                <a:lnTo>
                  <a:pt x="795463" y="1378817"/>
                </a:lnTo>
                <a:cubicBezTo>
                  <a:pt x="795463" y="1380063"/>
                  <a:pt x="795463" y="1380063"/>
                  <a:pt x="794216" y="1380063"/>
                </a:cubicBezTo>
                <a:cubicBezTo>
                  <a:pt x="779255" y="1396255"/>
                  <a:pt x="759307" y="1404974"/>
                  <a:pt x="739359" y="1404974"/>
                </a:cubicBezTo>
                <a:cubicBezTo>
                  <a:pt x="719412" y="1404974"/>
                  <a:pt x="698217" y="1396255"/>
                  <a:pt x="684503" y="1380063"/>
                </a:cubicBezTo>
                <a:cubicBezTo>
                  <a:pt x="683256" y="1380063"/>
                  <a:pt x="683256" y="1380063"/>
                  <a:pt x="683256" y="1378817"/>
                </a:cubicBezTo>
                <a:lnTo>
                  <a:pt x="576036" y="1233088"/>
                </a:lnTo>
                <a:cubicBezTo>
                  <a:pt x="563568" y="1220633"/>
                  <a:pt x="549854" y="1209423"/>
                  <a:pt x="536140" y="1199459"/>
                </a:cubicBezTo>
                <a:lnTo>
                  <a:pt x="536140" y="1234334"/>
                </a:lnTo>
                <a:cubicBezTo>
                  <a:pt x="536140" y="1245544"/>
                  <a:pt x="531153" y="1256754"/>
                  <a:pt x="519932" y="1262982"/>
                </a:cubicBezTo>
                <a:cubicBezTo>
                  <a:pt x="514945" y="1265472"/>
                  <a:pt x="509958" y="1266718"/>
                  <a:pt x="504971" y="1266718"/>
                </a:cubicBezTo>
                <a:cubicBezTo>
                  <a:pt x="498738" y="1266718"/>
                  <a:pt x="492504" y="1264227"/>
                  <a:pt x="487517" y="1260490"/>
                </a:cubicBezTo>
                <a:cubicBezTo>
                  <a:pt x="450115" y="1235580"/>
                  <a:pt x="418946" y="1195722"/>
                  <a:pt x="400245" y="1150882"/>
                </a:cubicBezTo>
                <a:cubicBezTo>
                  <a:pt x="390271" y="1150882"/>
                  <a:pt x="379050" y="1150882"/>
                  <a:pt x="367829" y="1150882"/>
                </a:cubicBezTo>
                <a:cubicBezTo>
                  <a:pt x="289284" y="1155865"/>
                  <a:pt x="216973" y="1194476"/>
                  <a:pt x="170844" y="1259245"/>
                </a:cubicBezTo>
                <a:cubicBezTo>
                  <a:pt x="167103" y="1262982"/>
                  <a:pt x="160870" y="1266718"/>
                  <a:pt x="154636" y="1266718"/>
                </a:cubicBezTo>
                <a:cubicBezTo>
                  <a:pt x="148402" y="1266718"/>
                  <a:pt x="143415" y="1262982"/>
                  <a:pt x="139675" y="1257999"/>
                </a:cubicBezTo>
                <a:cubicBezTo>
                  <a:pt x="138428" y="1256754"/>
                  <a:pt x="51156" y="1127217"/>
                  <a:pt x="6273" y="1088605"/>
                </a:cubicBezTo>
                <a:cubicBezTo>
                  <a:pt x="-1207" y="1082378"/>
                  <a:pt x="-2454" y="1069922"/>
                  <a:pt x="5026" y="1062449"/>
                </a:cubicBezTo>
                <a:cubicBezTo>
                  <a:pt x="11260" y="1053730"/>
                  <a:pt x="23728" y="1052484"/>
                  <a:pt x="31208" y="1059958"/>
                </a:cubicBezTo>
                <a:cubicBezTo>
                  <a:pt x="68610" y="1092342"/>
                  <a:pt x="128454" y="1177039"/>
                  <a:pt x="155883" y="1215651"/>
                </a:cubicBezTo>
                <a:cubicBezTo>
                  <a:pt x="209493" y="1155865"/>
                  <a:pt x="284297" y="1117253"/>
                  <a:pt x="365336" y="1113516"/>
                </a:cubicBezTo>
                <a:cubicBezTo>
                  <a:pt x="372816" y="1112271"/>
                  <a:pt x="380297" y="1112271"/>
                  <a:pt x="387777" y="1112271"/>
                </a:cubicBezTo>
                <a:cubicBezTo>
                  <a:pt x="381544" y="1091096"/>
                  <a:pt x="377803" y="1068677"/>
                  <a:pt x="377803" y="1046257"/>
                </a:cubicBezTo>
                <a:cubicBezTo>
                  <a:pt x="377803" y="947859"/>
                  <a:pt x="457595" y="868144"/>
                  <a:pt x="554841" y="866899"/>
                </a:cubicBezTo>
                <a:cubicBezTo>
                  <a:pt x="538633" y="788429"/>
                  <a:pt x="528660" y="706224"/>
                  <a:pt x="528660" y="624018"/>
                </a:cubicBezTo>
                <a:cubicBezTo>
                  <a:pt x="528660" y="398574"/>
                  <a:pt x="590997" y="184341"/>
                  <a:pt x="704451" y="18683"/>
                </a:cubicBezTo>
                <a:cubicBezTo>
                  <a:pt x="711931" y="7474"/>
                  <a:pt x="725645" y="0"/>
                  <a:pt x="739359"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8" name="Line 394">
            <a:extLst>
              <a:ext uri="{FF2B5EF4-FFF2-40B4-BE49-F238E27FC236}">
                <a16:creationId xmlns:a16="http://schemas.microsoft.com/office/drawing/2014/main" id="{9063E70C-0342-A746-95A5-1EF9357F3E8C}"/>
              </a:ext>
            </a:extLst>
          </p:cNvPr>
          <p:cNvSpPr>
            <a:spLocks noChangeShapeType="1"/>
          </p:cNvSpPr>
          <p:nvPr/>
        </p:nvSpPr>
        <p:spPr bwMode="auto">
          <a:xfrm>
            <a:off x="3480150" y="2825647"/>
            <a:ext cx="192257"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396">
            <a:extLst>
              <a:ext uri="{FF2B5EF4-FFF2-40B4-BE49-F238E27FC236}">
                <a16:creationId xmlns:a16="http://schemas.microsoft.com/office/drawing/2014/main" id="{8EFF64C7-2F4C-274C-962C-45F795200A60}"/>
              </a:ext>
            </a:extLst>
          </p:cNvPr>
          <p:cNvSpPr>
            <a:spLocks noChangeArrowheads="1"/>
          </p:cNvSpPr>
          <p:nvPr/>
        </p:nvSpPr>
        <p:spPr bwMode="auto">
          <a:xfrm>
            <a:off x="3448107" y="2697477"/>
            <a:ext cx="254053" cy="254054"/>
          </a:xfrm>
          <a:custGeom>
            <a:avLst/>
            <a:gdLst>
              <a:gd name="T0" fmla="*/ 488 w 489"/>
              <a:gd name="T1" fmla="*/ 243 h 489"/>
              <a:gd name="T2" fmla="*/ 488 w 489"/>
              <a:gd name="T3" fmla="*/ 243 h 489"/>
              <a:gd name="T4" fmla="*/ 244 w 489"/>
              <a:gd name="T5" fmla="*/ 488 h 489"/>
              <a:gd name="T6" fmla="*/ 244 w 489"/>
              <a:gd name="T7" fmla="*/ 488 h 489"/>
              <a:gd name="T8" fmla="*/ 0 w 489"/>
              <a:gd name="T9" fmla="*/ 243 h 489"/>
              <a:gd name="T10" fmla="*/ 0 w 489"/>
              <a:gd name="T11" fmla="*/ 243 h 489"/>
              <a:gd name="T12" fmla="*/ 244 w 489"/>
              <a:gd name="T13" fmla="*/ 0 h 489"/>
              <a:gd name="T14" fmla="*/ 244 w 489"/>
              <a:gd name="T15" fmla="*/ 0 h 489"/>
              <a:gd name="T16" fmla="*/ 488 w 489"/>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9" h="489">
                <a:moveTo>
                  <a:pt x="488" y="243"/>
                </a:moveTo>
                <a:lnTo>
                  <a:pt x="488" y="243"/>
                </a:lnTo>
                <a:cubicBezTo>
                  <a:pt x="488" y="379"/>
                  <a:pt x="379" y="488"/>
                  <a:pt x="244" y="488"/>
                </a:cubicBezTo>
                <a:lnTo>
                  <a:pt x="244" y="488"/>
                </a:lnTo>
                <a:cubicBezTo>
                  <a:pt x="109" y="488"/>
                  <a:pt x="0" y="379"/>
                  <a:pt x="0" y="243"/>
                </a:cubicBezTo>
                <a:lnTo>
                  <a:pt x="0" y="243"/>
                </a:lnTo>
                <a:cubicBezTo>
                  <a:pt x="0" y="109"/>
                  <a:pt x="109" y="0"/>
                  <a:pt x="244" y="0"/>
                </a:cubicBezTo>
                <a:lnTo>
                  <a:pt x="244" y="0"/>
                </a:lnTo>
                <a:cubicBezTo>
                  <a:pt x="379" y="0"/>
                  <a:pt x="488" y="109"/>
                  <a:pt x="488"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0" name="Line 397">
            <a:extLst>
              <a:ext uri="{FF2B5EF4-FFF2-40B4-BE49-F238E27FC236}">
                <a16:creationId xmlns:a16="http://schemas.microsoft.com/office/drawing/2014/main" id="{2CAAB758-EB53-CE43-BA0C-105C01C88071}"/>
              </a:ext>
            </a:extLst>
          </p:cNvPr>
          <p:cNvSpPr>
            <a:spLocks noChangeShapeType="1"/>
          </p:cNvSpPr>
          <p:nvPr/>
        </p:nvSpPr>
        <p:spPr bwMode="auto">
          <a:xfrm>
            <a:off x="6489881" y="2825647"/>
            <a:ext cx="187680"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1" name="Freeform 399">
            <a:extLst>
              <a:ext uri="{FF2B5EF4-FFF2-40B4-BE49-F238E27FC236}">
                <a16:creationId xmlns:a16="http://schemas.microsoft.com/office/drawing/2014/main" id="{D4173FBA-B2DF-DD41-8C76-DCBA813DF9B6}"/>
              </a:ext>
            </a:extLst>
          </p:cNvPr>
          <p:cNvSpPr>
            <a:spLocks noChangeArrowheads="1"/>
          </p:cNvSpPr>
          <p:nvPr/>
        </p:nvSpPr>
        <p:spPr bwMode="auto">
          <a:xfrm>
            <a:off x="6457840" y="2697477"/>
            <a:ext cx="254054" cy="254054"/>
          </a:xfrm>
          <a:custGeom>
            <a:avLst/>
            <a:gdLst>
              <a:gd name="T0" fmla="*/ 487 w 488"/>
              <a:gd name="T1" fmla="*/ 243 h 489"/>
              <a:gd name="T2" fmla="*/ 487 w 488"/>
              <a:gd name="T3" fmla="*/ 243 h 489"/>
              <a:gd name="T4" fmla="*/ 243 w 488"/>
              <a:gd name="T5" fmla="*/ 488 h 489"/>
              <a:gd name="T6" fmla="*/ 243 w 488"/>
              <a:gd name="T7" fmla="*/ 488 h 489"/>
              <a:gd name="T8" fmla="*/ 0 w 488"/>
              <a:gd name="T9" fmla="*/ 243 h 489"/>
              <a:gd name="T10" fmla="*/ 0 w 488"/>
              <a:gd name="T11" fmla="*/ 243 h 489"/>
              <a:gd name="T12" fmla="*/ 243 w 488"/>
              <a:gd name="T13" fmla="*/ 0 h 489"/>
              <a:gd name="T14" fmla="*/ 243 w 488"/>
              <a:gd name="T15" fmla="*/ 0 h 489"/>
              <a:gd name="T16" fmla="*/ 487 w 488"/>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9">
                <a:moveTo>
                  <a:pt x="487" y="243"/>
                </a:moveTo>
                <a:lnTo>
                  <a:pt x="487" y="243"/>
                </a:lnTo>
                <a:cubicBezTo>
                  <a:pt x="487" y="379"/>
                  <a:pt x="378" y="488"/>
                  <a:pt x="243" y="488"/>
                </a:cubicBezTo>
                <a:lnTo>
                  <a:pt x="243" y="488"/>
                </a:lnTo>
                <a:cubicBezTo>
                  <a:pt x="108" y="488"/>
                  <a:pt x="0" y="379"/>
                  <a:pt x="0" y="243"/>
                </a:cubicBezTo>
                <a:lnTo>
                  <a:pt x="0" y="243"/>
                </a:lnTo>
                <a:cubicBezTo>
                  <a:pt x="0" y="109"/>
                  <a:pt x="108" y="0"/>
                  <a:pt x="243" y="0"/>
                </a:cubicBezTo>
                <a:lnTo>
                  <a:pt x="243" y="0"/>
                </a:lnTo>
                <a:cubicBezTo>
                  <a:pt x="378" y="0"/>
                  <a:pt x="487" y="109"/>
                  <a:pt x="487"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2" name="Freeform 41">
            <a:extLst>
              <a:ext uri="{FF2B5EF4-FFF2-40B4-BE49-F238E27FC236}">
                <a16:creationId xmlns:a16="http://schemas.microsoft.com/office/drawing/2014/main" id="{972B0999-42F5-884C-B3B7-128E43AAF2A3}"/>
              </a:ext>
            </a:extLst>
          </p:cNvPr>
          <p:cNvSpPr/>
          <p:nvPr/>
        </p:nvSpPr>
        <p:spPr>
          <a:xfrm>
            <a:off x="3578490"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43" name="Freeform 42">
            <a:extLst>
              <a:ext uri="{FF2B5EF4-FFF2-40B4-BE49-F238E27FC236}">
                <a16:creationId xmlns:a16="http://schemas.microsoft.com/office/drawing/2014/main" id="{FF273095-903F-6D45-B5B9-8DB4483B6DF9}"/>
              </a:ext>
            </a:extLst>
          </p:cNvPr>
          <p:cNvSpPr/>
          <p:nvPr/>
        </p:nvSpPr>
        <p:spPr>
          <a:xfrm flipH="1">
            <a:off x="5649904"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96E8AA70-3524-B24E-A3E2-CAB3E8211E4D}"/>
              </a:ext>
            </a:extLst>
          </p:cNvPr>
          <p:cNvSpPr txBox="1"/>
          <p:nvPr/>
        </p:nvSpPr>
        <p:spPr>
          <a:xfrm>
            <a:off x="856947" y="3908837"/>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CURRENT STATE</a:t>
            </a:r>
          </a:p>
        </p:txBody>
      </p:sp>
      <p:sp>
        <p:nvSpPr>
          <p:cNvPr id="13" name="TextBox 12">
            <a:extLst>
              <a:ext uri="{FF2B5EF4-FFF2-40B4-BE49-F238E27FC236}">
                <a16:creationId xmlns:a16="http://schemas.microsoft.com/office/drawing/2014/main" id="{FF4E5D9B-43BE-2C4C-BA6B-CE25975E41EF}"/>
              </a:ext>
            </a:extLst>
          </p:cNvPr>
          <p:cNvSpPr txBox="1"/>
          <p:nvPr/>
        </p:nvSpPr>
        <p:spPr>
          <a:xfrm>
            <a:off x="85694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Unpack what is your current state of this capability per dimension</a:t>
            </a:r>
          </a:p>
        </p:txBody>
      </p:sp>
      <p:sp>
        <p:nvSpPr>
          <p:cNvPr id="16" name="TextBox 15">
            <a:extLst>
              <a:ext uri="{FF2B5EF4-FFF2-40B4-BE49-F238E27FC236}">
                <a16:creationId xmlns:a16="http://schemas.microsoft.com/office/drawing/2014/main" id="{15666E7C-FA55-BE40-B6D2-F1E83A167A6D}"/>
              </a:ext>
            </a:extLst>
          </p:cNvPr>
          <p:cNvSpPr txBox="1"/>
          <p:nvPr/>
        </p:nvSpPr>
        <p:spPr>
          <a:xfrm>
            <a:off x="3864707" y="3868353"/>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SHIFTS</a:t>
            </a:r>
          </a:p>
        </p:txBody>
      </p:sp>
      <p:sp>
        <p:nvSpPr>
          <p:cNvPr id="17" name="TextBox 16">
            <a:extLst>
              <a:ext uri="{FF2B5EF4-FFF2-40B4-BE49-F238E27FC236}">
                <a16:creationId xmlns:a16="http://schemas.microsoft.com/office/drawing/2014/main" id="{A139D30E-9A94-D043-972C-7666264A7D2E}"/>
              </a:ext>
            </a:extLst>
          </p:cNvPr>
          <p:cNvSpPr txBox="1"/>
          <p:nvPr/>
        </p:nvSpPr>
        <p:spPr>
          <a:xfrm>
            <a:off x="3784698" y="4109618"/>
            <a:ext cx="2591862"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Pin-point the shifts we need to make to </a:t>
            </a:r>
            <a:r>
              <a:rPr lang="en-US" sz="1000" spc="-8" dirty="0" err="1">
                <a:solidFill>
                  <a:schemeClr val="bg2"/>
                </a:solidFill>
                <a:latin typeface="Avenir Next" panose="020B0503020202020204" pitchFamily="34" charset="0"/>
                <a:ea typeface="Open Sans" panose="020B0606030504020204" pitchFamily="34" charset="0"/>
                <a:cs typeface="Open Sans" panose="020B0606030504020204" pitchFamily="34" charset="0"/>
              </a:rPr>
              <a:t>realise</a:t>
            </a: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 your ideal state in each dimension</a:t>
            </a:r>
          </a:p>
        </p:txBody>
      </p:sp>
      <p:sp>
        <p:nvSpPr>
          <p:cNvPr id="18" name="TextBox 17">
            <a:extLst>
              <a:ext uri="{FF2B5EF4-FFF2-40B4-BE49-F238E27FC236}">
                <a16:creationId xmlns:a16="http://schemas.microsoft.com/office/drawing/2014/main" id="{530D7C58-BDDF-C741-86FB-D18B25928347}"/>
              </a:ext>
            </a:extLst>
          </p:cNvPr>
          <p:cNvSpPr txBox="1"/>
          <p:nvPr/>
        </p:nvSpPr>
        <p:spPr>
          <a:xfrm>
            <a:off x="6875007" y="3908837"/>
            <a:ext cx="2428046" cy="310406"/>
          </a:xfrm>
          <a:prstGeom prst="rect">
            <a:avLst/>
          </a:prstGeom>
          <a:noFill/>
        </p:spPr>
        <p:txBody>
          <a:bodyPr wrap="square" rtlCol="0" anchor="b">
            <a:spAutoFit/>
          </a:bodyPr>
          <a:lstStyle/>
          <a:p>
            <a:pPr algn="ctr"/>
            <a:r>
              <a:rPr lang="en-US" sz="1417" spc="-12" dirty="0">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DESIRED STATE</a:t>
            </a:r>
          </a:p>
        </p:txBody>
      </p:sp>
      <p:sp>
        <p:nvSpPr>
          <p:cNvPr id="19" name="TextBox 18">
            <a:extLst>
              <a:ext uri="{FF2B5EF4-FFF2-40B4-BE49-F238E27FC236}">
                <a16:creationId xmlns:a16="http://schemas.microsoft.com/office/drawing/2014/main" id="{4FD880AE-D293-5F46-9211-61CA11C06CF1}"/>
              </a:ext>
            </a:extLst>
          </p:cNvPr>
          <p:cNvSpPr txBox="1"/>
          <p:nvPr/>
        </p:nvSpPr>
        <p:spPr>
          <a:xfrm>
            <a:off x="687500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Ideal future state is considered to be ‘mature’ in each dimension </a:t>
            </a:r>
          </a:p>
        </p:txBody>
      </p:sp>
      <p:sp>
        <p:nvSpPr>
          <p:cNvPr id="20" name="TextBox 19">
            <a:extLst>
              <a:ext uri="{FF2B5EF4-FFF2-40B4-BE49-F238E27FC236}">
                <a16:creationId xmlns:a16="http://schemas.microsoft.com/office/drawing/2014/main" id="{B400E91B-D212-8246-9263-B697C893C690}"/>
              </a:ext>
            </a:extLst>
          </p:cNvPr>
          <p:cNvSpPr txBox="1"/>
          <p:nvPr/>
        </p:nvSpPr>
        <p:spPr>
          <a:xfrm>
            <a:off x="4591668" y="1304011"/>
            <a:ext cx="976664" cy="310406"/>
          </a:xfrm>
          <a:prstGeom prst="rect">
            <a:avLst/>
          </a:prstGeom>
          <a:noFill/>
        </p:spPr>
        <p:txBody>
          <a:bodyPr wrap="square" rtlCol="0" anchor="ctr">
            <a:spAutoFit/>
          </a:bodyPr>
          <a:lstStyle/>
          <a:p>
            <a:pPr algn="ctr"/>
            <a:r>
              <a:rPr lang="en-US" sz="1417" b="1" spc="-12">
                <a:solidFill>
                  <a:schemeClr val="bg1"/>
                </a:solidFill>
                <a:latin typeface="Open Sans" panose="020B0606030504020204" pitchFamily="34" charset="0"/>
                <a:ea typeface="Open Sans" panose="020B0606030504020204" pitchFamily="34" charset="0"/>
                <a:cs typeface="Open Sans" panose="020B0606030504020204" pitchFamily="34" charset="0"/>
              </a:rPr>
              <a:t>GAP</a:t>
            </a:r>
          </a:p>
        </p:txBody>
      </p:sp>
      <p:pic>
        <p:nvPicPr>
          <p:cNvPr id="5" name="Graphic 4" descr="Excellent outline">
            <a:extLst>
              <a:ext uri="{FF2B5EF4-FFF2-40B4-BE49-F238E27FC236}">
                <a16:creationId xmlns:a16="http://schemas.microsoft.com/office/drawing/2014/main" id="{3E3C9E13-CF33-4329-7467-50F53CAE75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5491" y="2316150"/>
            <a:ext cx="762000" cy="762000"/>
          </a:xfrm>
          <a:prstGeom prst="rect">
            <a:avLst/>
          </a:prstGeom>
        </p:spPr>
      </p:pic>
      <p:sp>
        <p:nvSpPr>
          <p:cNvPr id="6" name="TextBox 5">
            <a:extLst>
              <a:ext uri="{FF2B5EF4-FFF2-40B4-BE49-F238E27FC236}">
                <a16:creationId xmlns:a16="http://schemas.microsoft.com/office/drawing/2014/main" id="{2317ADD2-C2A3-F808-80B1-9AA763472802}"/>
              </a:ext>
            </a:extLst>
          </p:cNvPr>
          <p:cNvSpPr txBox="1"/>
          <p:nvPr/>
        </p:nvSpPr>
        <p:spPr>
          <a:xfrm>
            <a:off x="856947" y="4617312"/>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Complete the Impact Management Capability Assessment</a:t>
            </a:r>
          </a:p>
        </p:txBody>
      </p:sp>
      <p:sp>
        <p:nvSpPr>
          <p:cNvPr id="8" name="TextBox 7">
            <a:extLst>
              <a:ext uri="{FF2B5EF4-FFF2-40B4-BE49-F238E27FC236}">
                <a16:creationId xmlns:a16="http://schemas.microsoft.com/office/drawing/2014/main" id="{9160EEAC-268D-2DEE-02F8-00803B843AA1}"/>
              </a:ext>
            </a:extLst>
          </p:cNvPr>
          <p:cNvSpPr txBox="1"/>
          <p:nvPr/>
        </p:nvSpPr>
        <p:spPr>
          <a:xfrm>
            <a:off x="6872468" y="4586583"/>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Implemented recommended actions to close gaps and enhance maturity</a:t>
            </a:r>
          </a:p>
        </p:txBody>
      </p:sp>
      <p:sp>
        <p:nvSpPr>
          <p:cNvPr id="9" name="TextBox 8">
            <a:extLst>
              <a:ext uri="{FF2B5EF4-FFF2-40B4-BE49-F238E27FC236}">
                <a16:creationId xmlns:a16="http://schemas.microsoft.com/office/drawing/2014/main" id="{433607CA-35B5-32B2-4663-21DEB9B745B6}"/>
              </a:ext>
            </a:extLst>
          </p:cNvPr>
          <p:cNvSpPr txBox="1"/>
          <p:nvPr/>
        </p:nvSpPr>
        <p:spPr>
          <a:xfrm>
            <a:off x="3864707" y="4636778"/>
            <a:ext cx="2428046" cy="65979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Automated assessment of gaps and recommended actions to close gaps and enhance maturity</a:t>
            </a:r>
          </a:p>
        </p:txBody>
      </p:sp>
    </p:spTree>
    <p:extLst>
      <p:ext uri="{BB962C8B-B14F-4D97-AF65-F5344CB8AC3E}">
        <p14:creationId xmlns:p14="http://schemas.microsoft.com/office/powerpoint/2010/main" val="40415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42" grpId="0" animBg="1"/>
      <p:bldP spid="43" grpId="0" animBg="1"/>
      <p:bldP spid="12" grpId="0"/>
      <p:bldP spid="13" grpId="0"/>
      <p:bldP spid="16" grpId="0"/>
      <p:bldP spid="17" grpId="0"/>
      <p:bldP spid="18" grpId="0"/>
      <p:bldP spid="19" grpId="0"/>
      <p:bldP spid="20" grpId="0"/>
      <p:bldP spid="6"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F7C7-9546-0DE0-954F-01F8ABCFD4A8}"/>
              </a:ext>
            </a:extLst>
          </p:cNvPr>
          <p:cNvSpPr>
            <a:spLocks noGrp="1"/>
          </p:cNvSpPr>
          <p:nvPr>
            <p:ph type="title"/>
          </p:nvPr>
        </p:nvSpPr>
        <p:spPr/>
        <p:txBody>
          <a:bodyPr/>
          <a:lstStyle/>
          <a:p>
            <a:r>
              <a:rPr lang="en-GB" cap="all"/>
              <a:t>Results : Overview</a:t>
            </a:r>
          </a:p>
        </p:txBody>
      </p:sp>
      <p:sp>
        <p:nvSpPr>
          <p:cNvPr id="3" name="Text Placeholder 2">
            <a:extLst>
              <a:ext uri="{FF2B5EF4-FFF2-40B4-BE49-F238E27FC236}">
                <a16:creationId xmlns:a16="http://schemas.microsoft.com/office/drawing/2014/main" id="{8C96473B-1BE1-B05C-EE6A-381BF64C6DF0}"/>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EB2ED3C0-E652-D0F1-C79D-923B2AAC27F5}"/>
              </a:ext>
            </a:extLst>
          </p:cNvPr>
          <p:cNvSpPr>
            <a:spLocks noGrp="1"/>
          </p:cNvSpPr>
          <p:nvPr>
            <p:ph type="body" sz="quarter" idx="10"/>
          </p:nvPr>
        </p:nvSpPr>
        <p:spPr/>
        <p:txBody>
          <a:bodyPr>
            <a:normAutofit lnSpcReduction="10000"/>
          </a:bodyPr>
          <a:lstStyle/>
          <a:p>
            <a:r>
              <a:rPr lang="en-GB"/>
              <a:t>2</a:t>
            </a:r>
          </a:p>
        </p:txBody>
      </p:sp>
    </p:spTree>
    <p:extLst>
      <p:ext uri="{BB962C8B-B14F-4D97-AF65-F5344CB8AC3E}">
        <p14:creationId xmlns:p14="http://schemas.microsoft.com/office/powerpoint/2010/main" val="2505571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F420A-BCA0-41C2-82A1-E905C852CE54}"/>
              </a:ext>
            </a:extLst>
          </p:cNvPr>
          <p:cNvSpPr>
            <a:spLocks noGrp="1"/>
          </p:cNvSpPr>
          <p:nvPr>
            <p:ph type="title"/>
          </p:nvPr>
        </p:nvSpPr>
        <p:spPr/>
        <p:txBody>
          <a:bodyPr/>
          <a:lstStyle/>
          <a:p>
            <a:r>
              <a:rPr lang="en-GB" dirty="0"/>
              <a:t>Overview</a:t>
            </a:r>
          </a:p>
        </p:txBody>
      </p:sp>
      <p:sp>
        <p:nvSpPr>
          <p:cNvPr id="4" name="Slide Number Placeholder 3">
            <a:extLst>
              <a:ext uri="{FF2B5EF4-FFF2-40B4-BE49-F238E27FC236}">
                <a16:creationId xmlns:a16="http://schemas.microsoft.com/office/drawing/2014/main" id="{5FD72D6F-B6E3-BD12-CB38-1F480CA886C1}"/>
              </a:ext>
            </a:extLst>
          </p:cNvPr>
          <p:cNvSpPr>
            <a:spLocks noGrp="1"/>
          </p:cNvSpPr>
          <p:nvPr>
            <p:ph type="sldNum" idx="12"/>
          </p:nvPr>
        </p:nvSpPr>
        <p:spPr/>
        <p:txBody>
          <a:bodyPr/>
          <a:lstStyle/>
          <a:p>
            <a:fld id="{00000000-1234-1234-1234-123412341234}" type="slidenum">
              <a:rPr lang="en-US" smtClean="0"/>
              <a:pPr/>
              <a:t>7</a:t>
            </a:fld>
            <a:endParaRPr lang="en-US"/>
          </a:p>
        </p:txBody>
      </p:sp>
      <p:sp>
        <p:nvSpPr>
          <p:cNvPr id="5" name="Text Placeholder 4">
            <a:extLst>
              <a:ext uri="{FF2B5EF4-FFF2-40B4-BE49-F238E27FC236}">
                <a16:creationId xmlns:a16="http://schemas.microsoft.com/office/drawing/2014/main" id="{45A7E023-013C-A835-35A3-240537CF5078}"/>
              </a:ext>
            </a:extLst>
          </p:cNvPr>
          <p:cNvSpPr>
            <a:spLocks noGrp="1"/>
          </p:cNvSpPr>
          <p:nvPr>
            <p:ph type="body" idx="2"/>
          </p:nvPr>
        </p:nvSpPr>
        <p:spPr>
          <a:xfrm>
            <a:off x="484188" y="733781"/>
            <a:ext cx="9191625" cy="334963"/>
          </a:xfrm>
        </p:spPr>
        <p:txBody>
          <a:bodyPr/>
          <a:lstStyle/>
          <a:p>
            <a:r>
              <a:rPr lang="en-GB" sz="1100" dirty="0"/>
              <a:t>The figure below provides a summary view of the current state (where we are now) and future state (where we want to get to) across the capability dimensions. Where more than one element is included within a dimension, the average across all contributing elements is reflected, with equal weighting. This is followed by a detailed breakdown of the capability assessment results, considering key recommendations for actions per capability dimension, and each of the elements that make up the respective dimensions.</a:t>
            </a:r>
          </a:p>
          <a:p>
            <a:endParaRPr lang="en-GB" sz="1100" dirty="0"/>
          </a:p>
        </p:txBody>
      </p:sp>
      <p:sp>
        <p:nvSpPr>
          <p:cNvPr id="6" name="Text Placeholder 5">
            <a:extLst>
              <a:ext uri="{FF2B5EF4-FFF2-40B4-BE49-F238E27FC236}">
                <a16:creationId xmlns:a16="http://schemas.microsoft.com/office/drawing/2014/main" id="{669DB30E-4BCD-42B5-6E8A-810A0BAA4062}"/>
              </a:ext>
            </a:extLst>
          </p:cNvPr>
          <p:cNvSpPr>
            <a:spLocks noGrp="1"/>
          </p:cNvSpPr>
          <p:nvPr>
            <p:ph type="body" sz="quarter" idx="13"/>
          </p:nvPr>
        </p:nvSpPr>
        <p:spPr/>
        <p:txBody>
          <a:bodyPr/>
          <a:lstStyle/>
          <a:p>
            <a:r>
              <a:rPr lang="en-GB" dirty="0"/>
              <a:t>Capability ASSESSMENT Report</a:t>
            </a:r>
          </a:p>
        </p:txBody>
      </p:sp>
      <p:pic>
        <p:nvPicPr>
          <p:cNvPr id="7" name="Picture 6" descr="V&amp;A Waterfrontheptagon_plot.png"/>
          <p:cNvPicPr>
            <a:picLocks noChangeAspect="1"/>
          </p:cNvPicPr>
          <p:nvPr/>
        </p:nvPicPr>
        <p:blipFill>
          <a:blip r:embed="rId2"/>
          <a:stretch>
            <a:fillRect/>
          </a:stretch>
        </p:blipFill>
        <p:spPr>
          <a:xfrm>
            <a:off x="1005840" y="1920240"/>
            <a:ext cx="7863840" cy="3200400"/>
          </a:xfrm>
          <a:prstGeom prst="rect">
            <a:avLst/>
          </a:prstGeom>
        </p:spPr>
      </p:pic>
    </p:spTree>
    <p:extLst>
      <p:ext uri="{BB962C8B-B14F-4D97-AF65-F5344CB8AC3E}">
        <p14:creationId xmlns:p14="http://schemas.microsoft.com/office/powerpoint/2010/main" val="844991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92A020-953A-6AE8-3AEE-43EF44C60DD9}"/>
              </a:ext>
            </a:extLst>
          </p:cNvPr>
          <p:cNvSpPr>
            <a:spLocks noGrp="1"/>
          </p:cNvSpPr>
          <p:nvPr>
            <p:ph type="title"/>
          </p:nvPr>
        </p:nvSpPr>
        <p:spPr/>
        <p:txBody>
          <a:bodyPr/>
          <a:lstStyle/>
          <a:p>
            <a:r>
              <a:rPr lang="en-GB"/>
              <a:t>Steps to Future State</a:t>
            </a:r>
          </a:p>
        </p:txBody>
      </p:sp>
      <p:sp>
        <p:nvSpPr>
          <p:cNvPr id="4" name="Slide Number Placeholder 3">
            <a:extLst>
              <a:ext uri="{FF2B5EF4-FFF2-40B4-BE49-F238E27FC236}">
                <a16:creationId xmlns:a16="http://schemas.microsoft.com/office/drawing/2014/main" id="{0EC0B502-71FA-74E0-8A00-F4FB9F8A6DC5}"/>
              </a:ext>
            </a:extLst>
          </p:cNvPr>
          <p:cNvSpPr>
            <a:spLocks noGrp="1"/>
          </p:cNvSpPr>
          <p:nvPr>
            <p:ph type="sldNum" idx="12"/>
          </p:nvPr>
        </p:nvSpPr>
        <p:spPr/>
        <p:txBody>
          <a:bodyPr/>
          <a:lstStyle/>
          <a:p>
            <a:fld id="{00000000-1234-1234-1234-123412341234}" type="slidenum">
              <a:rPr lang="en-US" smtClean="0"/>
              <a:pPr/>
              <a:t>8</a:t>
            </a:fld>
            <a:endParaRPr lang="en-US"/>
          </a:p>
        </p:txBody>
      </p:sp>
      <p:sp>
        <p:nvSpPr>
          <p:cNvPr id="5" name="Text Placeholder 4">
            <a:extLst>
              <a:ext uri="{FF2B5EF4-FFF2-40B4-BE49-F238E27FC236}">
                <a16:creationId xmlns:a16="http://schemas.microsoft.com/office/drawing/2014/main" id="{1157BC83-D54E-F44C-8592-E3D377F30938}"/>
              </a:ext>
            </a:extLst>
          </p:cNvPr>
          <p:cNvSpPr>
            <a:spLocks noGrp="1"/>
          </p:cNvSpPr>
          <p:nvPr>
            <p:ph type="body" idx="2"/>
          </p:nvPr>
        </p:nvSpPr>
        <p:spPr>
          <a:xfrm>
            <a:off x="542556" y="663241"/>
            <a:ext cx="9379657" cy="334963"/>
          </a:xfrm>
        </p:spPr>
        <p:txBody>
          <a:bodyPr/>
          <a:lstStyle/>
          <a:p>
            <a:r>
              <a:rPr lang="en-GB" sz="1100" dirty="0"/>
              <a:t>The figure below provides a more detailed view of the gaps (reflected as the number of ‘steps’) between current and future state in each element of the Impact Management Capability dimensions. The elements that are driving the greater degree of shift required between current and future states are:</a:t>
            </a:r>
          </a:p>
        </p:txBody>
      </p:sp>
      <p:sp>
        <p:nvSpPr>
          <p:cNvPr id="6" name="Text Placeholder 5">
            <a:extLst>
              <a:ext uri="{FF2B5EF4-FFF2-40B4-BE49-F238E27FC236}">
                <a16:creationId xmlns:a16="http://schemas.microsoft.com/office/drawing/2014/main" id="{AABAB441-0814-8CA5-5805-886AB49DE435}"/>
              </a:ext>
            </a:extLst>
          </p:cNvPr>
          <p:cNvSpPr>
            <a:spLocks noGrp="1"/>
          </p:cNvSpPr>
          <p:nvPr>
            <p:ph type="body" sz="quarter" idx="13"/>
          </p:nvPr>
        </p:nvSpPr>
        <p:spPr/>
        <p:txBody>
          <a:bodyPr/>
          <a:lstStyle/>
          <a:p>
            <a:r>
              <a:rPr lang="en-GB" dirty="0"/>
              <a:t>Capability ASSESSMENT Report</a:t>
            </a:r>
          </a:p>
        </p:txBody>
      </p:sp>
      <p:sp>
        <p:nvSpPr>
          <p:cNvPr id="9" name="TextBox 8">
            <a:extLst>
              <a:ext uri="{FF2B5EF4-FFF2-40B4-BE49-F238E27FC236}">
                <a16:creationId xmlns:a16="http://schemas.microsoft.com/office/drawing/2014/main" id="{FD8E3F43-A05D-347A-01CE-E9C1A44E4F83}"/>
              </a:ext>
            </a:extLst>
          </p:cNvPr>
          <p:cNvSpPr txBox="1"/>
          <p:nvPr/>
        </p:nvSpPr>
        <p:spPr>
          <a:xfrm>
            <a:off x="2839341" y="5016940"/>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10" name="TextBox 9">
            <a:extLst>
              <a:ext uri="{FF2B5EF4-FFF2-40B4-BE49-F238E27FC236}">
                <a16:creationId xmlns:a16="http://schemas.microsoft.com/office/drawing/2014/main" id="{130AB5AA-71D4-5B2C-F428-D615081B98AA}"/>
              </a:ext>
            </a:extLst>
          </p:cNvPr>
          <p:cNvSpPr txBox="1"/>
          <p:nvPr/>
        </p:nvSpPr>
        <p:spPr>
          <a:xfrm rot="16200000">
            <a:off x="-435608" y="2901107"/>
            <a:ext cx="3049299" cy="461665"/>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No. of Steps between current state and future state</a:t>
            </a:r>
          </a:p>
        </p:txBody>
      </p:sp>
      <p:sp>
        <p:nvSpPr>
          <p:cNvPr id="11" name="TextBox 10"/>
          <p:cNvSpPr txBox="1"/>
          <p:nvPr/>
        </p:nvSpPr>
        <p:spPr>
          <a:xfrm>
            <a:off x="5669280" y="1019556"/>
            <a:ext cx="1828800" cy="457200"/>
          </a:xfrm>
          <a:prstGeom prst="rect">
            <a:avLst/>
          </a:prstGeom>
          <a:noFill/>
        </p:spPr>
        <p:txBody>
          <a:bodyPr wrap="none">
            <a:spAutoFit/>
          </a:bodyPr>
          <a:lstStyle/>
          <a:p>
            <a:pPr algn="l">
              <a:defRPr b="0" sz="950">
                <a:solidFill>
                  <a:srgbClr val="425369"/>
                </a:solidFill>
                <a:latin typeface="Avenir Next"/>
              </a:defRPr>
            </a:pPr>
            <a:r>
              <a:rPr/>
              <a:t>Capability Stakeholders, Processes, Data Quality, Evaluation, Research, Knowledge, &amp; Insights,</a:t>
            </a:r>
          </a:p>
        </p:txBody>
      </p:sp>
      <p:sp>
        <p:nvSpPr>
          <p:cNvPr id="12" name="TextBox 11"/>
          <p:cNvSpPr txBox="1"/>
          <p:nvPr/>
        </p:nvSpPr>
        <p:spPr>
          <a:xfrm>
            <a:off x="502920" y="1197864"/>
            <a:ext cx="1828800" cy="457200"/>
          </a:xfrm>
          <a:prstGeom prst="rect">
            <a:avLst/>
          </a:prstGeom>
          <a:noFill/>
        </p:spPr>
        <p:txBody>
          <a:bodyPr wrap="none">
            <a:spAutoFit/>
          </a:bodyPr>
          <a:lstStyle/>
          <a:p>
            <a:pPr algn="l">
              <a:defRPr b="0" sz="950">
                <a:solidFill>
                  <a:srgbClr val="425369"/>
                </a:solidFill>
                <a:latin typeface="Avenir Next"/>
              </a:defRPr>
            </a:pPr>
            <a:r>
              <a:rPr/>
              <a:t>and Technology.</a:t>
            </a:r>
          </a:p>
        </p:txBody>
      </p:sp>
      <p:pic>
        <p:nvPicPr>
          <p:cNvPr id="13" name="Picture 12" descr="CapAss.png"/>
          <p:cNvPicPr>
            <a:picLocks noChangeAspect="1"/>
          </p:cNvPicPr>
          <p:nvPr/>
        </p:nvPicPr>
        <p:blipFill>
          <a:blip r:embed="rId2"/>
          <a:stretch>
            <a:fillRect/>
          </a:stretch>
        </p:blipFill>
        <p:spPr>
          <a:xfrm>
            <a:off x="1463040" y="1645920"/>
            <a:ext cx="7498079" cy="3337560"/>
          </a:xfrm>
          <a:prstGeom prst="rect">
            <a:avLst/>
          </a:prstGeom>
        </p:spPr>
      </p:pic>
    </p:spTree>
    <p:extLst>
      <p:ext uri="{BB962C8B-B14F-4D97-AF65-F5344CB8AC3E}">
        <p14:creationId xmlns:p14="http://schemas.microsoft.com/office/powerpoint/2010/main" val="670944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4BC589-3BE1-87F8-4B8B-0596351CACA1}"/>
              </a:ext>
            </a:extLst>
          </p:cNvPr>
          <p:cNvSpPr>
            <a:spLocks noGrp="1"/>
          </p:cNvSpPr>
          <p:nvPr>
            <p:ph type="title"/>
          </p:nvPr>
        </p:nvSpPr>
        <p:spPr/>
        <p:txBody>
          <a:bodyPr/>
          <a:lstStyle/>
          <a:p>
            <a:r>
              <a:rPr lang="en-GB"/>
              <a:t>SUMMARY Roadmap</a:t>
            </a:r>
          </a:p>
        </p:txBody>
      </p:sp>
      <p:sp>
        <p:nvSpPr>
          <p:cNvPr id="4" name="Slide Number Placeholder 3">
            <a:extLst>
              <a:ext uri="{FF2B5EF4-FFF2-40B4-BE49-F238E27FC236}">
                <a16:creationId xmlns:a16="http://schemas.microsoft.com/office/drawing/2014/main" id="{5952C9FC-0B31-3AEC-469E-7E445BD0C881}"/>
              </a:ext>
            </a:extLst>
          </p:cNvPr>
          <p:cNvSpPr>
            <a:spLocks noGrp="1"/>
          </p:cNvSpPr>
          <p:nvPr>
            <p:ph type="sldNum" idx="12"/>
          </p:nvPr>
        </p:nvSpPr>
        <p:spPr/>
        <p:txBody>
          <a:bodyPr/>
          <a:lstStyle/>
          <a:p>
            <a:fld id="{00000000-1234-1234-1234-123412341234}" type="slidenum">
              <a:rPr lang="en-US" smtClean="0"/>
              <a:pPr/>
              <a:t>9</a:t>
            </a:fld>
            <a:endParaRPr lang="en-US"/>
          </a:p>
        </p:txBody>
      </p:sp>
      <p:sp>
        <p:nvSpPr>
          <p:cNvPr id="5" name="Text Placeholder 4">
            <a:extLst>
              <a:ext uri="{FF2B5EF4-FFF2-40B4-BE49-F238E27FC236}">
                <a16:creationId xmlns:a16="http://schemas.microsoft.com/office/drawing/2014/main" id="{B4A6BC64-0215-F35F-7C73-69D8E67E1C22}"/>
              </a:ext>
            </a:extLst>
          </p:cNvPr>
          <p:cNvSpPr>
            <a:spLocks noGrp="1"/>
          </p:cNvSpPr>
          <p:nvPr>
            <p:ph type="body" idx="2"/>
          </p:nvPr>
        </p:nvSpPr>
        <p:spPr>
          <a:xfrm>
            <a:off x="484188" y="824149"/>
            <a:ext cx="9191625" cy="334963"/>
          </a:xfrm>
        </p:spPr>
        <p:txBody>
          <a:bodyPr/>
          <a:lstStyle/>
          <a:p>
            <a:r>
              <a:rPr lang="en-GB" dirty="0"/>
              <a:t>Summary of key actions,  highlighted through the recommendations:</a:t>
            </a:r>
          </a:p>
        </p:txBody>
      </p:sp>
      <p:sp>
        <p:nvSpPr>
          <p:cNvPr id="6" name="Text Placeholder 5">
            <a:extLst>
              <a:ext uri="{FF2B5EF4-FFF2-40B4-BE49-F238E27FC236}">
                <a16:creationId xmlns:a16="http://schemas.microsoft.com/office/drawing/2014/main" id="{31FD1965-DA4A-2910-871B-811F8782C893}"/>
              </a:ext>
            </a:extLst>
          </p:cNvPr>
          <p:cNvSpPr>
            <a:spLocks noGrp="1"/>
          </p:cNvSpPr>
          <p:nvPr>
            <p:ph type="body" sz="quarter" idx="13"/>
          </p:nvPr>
        </p:nvSpPr>
        <p:spPr/>
        <p:txBody>
          <a:bodyPr/>
          <a:lstStyle/>
          <a:p>
            <a:r>
              <a:rPr lang="en-GB" dirty="0"/>
              <a:t>Capability ASSESSMENT Report</a:t>
            </a:r>
          </a:p>
        </p:txBody>
      </p:sp>
      <p:grpSp>
        <p:nvGrpSpPr>
          <p:cNvPr id="13" name="Group 12">
            <a:extLst>
              <a:ext uri="{FF2B5EF4-FFF2-40B4-BE49-F238E27FC236}">
                <a16:creationId xmlns:a16="http://schemas.microsoft.com/office/drawing/2014/main" id="{BB8290AF-9F62-0AD5-8E02-334A32E142DC}"/>
              </a:ext>
            </a:extLst>
          </p:cNvPr>
          <p:cNvGrpSpPr/>
          <p:nvPr/>
        </p:nvGrpSpPr>
        <p:grpSpPr>
          <a:xfrm>
            <a:off x="484188" y="1530715"/>
            <a:ext cx="452514" cy="3054079"/>
            <a:chOff x="484188" y="1530715"/>
            <a:chExt cx="452514" cy="3054079"/>
          </a:xfrm>
        </p:grpSpPr>
        <p:sp>
          <p:nvSpPr>
            <p:cNvPr id="2" name="TextBox 1">
              <a:extLst>
                <a:ext uri="{FF2B5EF4-FFF2-40B4-BE49-F238E27FC236}">
                  <a16:creationId xmlns:a16="http://schemas.microsoft.com/office/drawing/2014/main" id="{52EF7CFD-B425-EC65-2C1B-EC4026351D92}"/>
                </a:ext>
              </a:extLst>
            </p:cNvPr>
            <p:cNvSpPr txBox="1"/>
            <p:nvPr/>
          </p:nvSpPr>
          <p:spPr>
            <a:xfrm>
              <a:off x="484188" y="1530715"/>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1.</a:t>
              </a:r>
            </a:p>
          </p:txBody>
        </p:sp>
        <p:sp>
          <p:nvSpPr>
            <p:cNvPr id="7" name="TextBox 6">
              <a:extLst>
                <a:ext uri="{FF2B5EF4-FFF2-40B4-BE49-F238E27FC236}">
                  <a16:creationId xmlns:a16="http://schemas.microsoft.com/office/drawing/2014/main" id="{93E65299-875C-7578-A695-25B7669816C4}"/>
                </a:ext>
              </a:extLst>
            </p:cNvPr>
            <p:cNvSpPr txBox="1"/>
            <p:nvPr/>
          </p:nvSpPr>
          <p:spPr>
            <a:xfrm>
              <a:off x="484188" y="19932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2.</a:t>
              </a:r>
            </a:p>
          </p:txBody>
        </p:sp>
        <p:sp>
          <p:nvSpPr>
            <p:cNvPr id="8" name="TextBox 7">
              <a:extLst>
                <a:ext uri="{FF2B5EF4-FFF2-40B4-BE49-F238E27FC236}">
                  <a16:creationId xmlns:a16="http://schemas.microsoft.com/office/drawing/2014/main" id="{C0D8383C-9BDC-84AE-56B2-5297E53E183C}"/>
                </a:ext>
              </a:extLst>
            </p:cNvPr>
            <p:cNvSpPr txBox="1"/>
            <p:nvPr/>
          </p:nvSpPr>
          <p:spPr>
            <a:xfrm>
              <a:off x="484188" y="24504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3.</a:t>
              </a:r>
            </a:p>
          </p:txBody>
        </p:sp>
        <p:sp>
          <p:nvSpPr>
            <p:cNvPr id="9" name="TextBox 8">
              <a:extLst>
                <a:ext uri="{FF2B5EF4-FFF2-40B4-BE49-F238E27FC236}">
                  <a16:creationId xmlns:a16="http://schemas.microsoft.com/office/drawing/2014/main" id="{B9481825-FCF0-8388-7AA8-F7BF0558E950}"/>
                </a:ext>
              </a:extLst>
            </p:cNvPr>
            <p:cNvSpPr txBox="1"/>
            <p:nvPr/>
          </p:nvSpPr>
          <p:spPr>
            <a:xfrm>
              <a:off x="484188" y="291591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4.</a:t>
              </a:r>
            </a:p>
          </p:txBody>
        </p:sp>
        <p:sp>
          <p:nvSpPr>
            <p:cNvPr id="10" name="TextBox 9">
              <a:extLst>
                <a:ext uri="{FF2B5EF4-FFF2-40B4-BE49-F238E27FC236}">
                  <a16:creationId xmlns:a16="http://schemas.microsoft.com/office/drawing/2014/main" id="{F66CE03D-F740-C203-DCAC-033437126BC8}"/>
                </a:ext>
              </a:extLst>
            </p:cNvPr>
            <p:cNvSpPr txBox="1"/>
            <p:nvPr/>
          </p:nvSpPr>
          <p:spPr>
            <a:xfrm>
              <a:off x="484188" y="3359121"/>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5.</a:t>
              </a:r>
            </a:p>
          </p:txBody>
        </p:sp>
        <p:sp>
          <p:nvSpPr>
            <p:cNvPr id="11" name="TextBox 10">
              <a:extLst>
                <a:ext uri="{FF2B5EF4-FFF2-40B4-BE49-F238E27FC236}">
                  <a16:creationId xmlns:a16="http://schemas.microsoft.com/office/drawing/2014/main" id="{6A965966-199C-8211-950B-E9C6663C2B84}"/>
                </a:ext>
              </a:extLst>
            </p:cNvPr>
            <p:cNvSpPr txBox="1"/>
            <p:nvPr/>
          </p:nvSpPr>
          <p:spPr>
            <a:xfrm>
              <a:off x="484188" y="381184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6.</a:t>
              </a:r>
            </a:p>
          </p:txBody>
        </p:sp>
        <p:sp>
          <p:nvSpPr>
            <p:cNvPr id="12" name="TextBox 11">
              <a:extLst>
                <a:ext uri="{FF2B5EF4-FFF2-40B4-BE49-F238E27FC236}">
                  <a16:creationId xmlns:a16="http://schemas.microsoft.com/office/drawing/2014/main" id="{82CD44C5-6C83-2EDE-3785-2D1C48A62E42}"/>
                </a:ext>
              </a:extLst>
            </p:cNvPr>
            <p:cNvSpPr txBox="1"/>
            <p:nvPr/>
          </p:nvSpPr>
          <p:spPr>
            <a:xfrm>
              <a:off x="484188" y="4277017"/>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7.</a:t>
              </a:r>
            </a:p>
          </p:txBody>
        </p:sp>
      </p:grpSp>
      <p:sp>
        <p:nvSpPr>
          <p:cNvPr id="14" name="TextBox 13"/>
          <p:cNvSpPr txBox="1"/>
          <p:nvPr/>
        </p:nvSpPr>
        <p:spPr>
          <a:xfrm>
            <a:off x="-475488" y="1554480"/>
            <a:ext cx="6400800" cy="914400"/>
          </a:xfrm>
          <a:prstGeom prst="rect">
            <a:avLst/>
          </a:prstGeom>
          <a:noFill/>
        </p:spPr>
        <p:txBody>
          <a:bodyPr wrap="none">
            <a:spAutoFit/>
          </a:bodyPr>
          <a:lstStyle/>
          <a:p>
            <a:pPr algn="l">
              <a:defRPr b="0" sz="950">
                <a:solidFill>
                  <a:srgbClr val="425369"/>
                </a:solidFill>
                <a:latin typeface="Avenir Next"/>
              </a:defRPr>
            </a:pPr>
            <a:r>
              <a:rPr/>
              <a:t>Validate and socialise Impact Strategy across the organisation.</a:t>
            </a:r>
          </a:p>
        </p:txBody>
      </p:sp>
      <p:sp>
        <p:nvSpPr>
          <p:cNvPr id="15" name="TextBox 14"/>
          <p:cNvSpPr txBox="1"/>
          <p:nvPr/>
        </p:nvSpPr>
        <p:spPr>
          <a:xfrm>
            <a:off x="987552" y="2011680"/>
            <a:ext cx="6400800" cy="914400"/>
          </a:xfrm>
          <a:prstGeom prst="rect">
            <a:avLst/>
          </a:prstGeom>
          <a:noFill/>
        </p:spPr>
        <p:txBody>
          <a:bodyPr wrap="none">
            <a:spAutoFit/>
          </a:bodyPr>
          <a:lstStyle/>
          <a:p>
            <a:pPr algn="l">
              <a:defRPr b="0" sz="950">
                <a:solidFill>
                  <a:srgbClr val="425369"/>
                </a:solidFill>
                <a:latin typeface="Avenir Next"/>
              </a:defRPr>
            </a:pPr>
            <a:r>
              <a:rPr/>
              <a:t>Identify and develop relevant tools (e.g. data collection tools)  to implement your measurement framework. </a:t>
            </a:r>
          </a:p>
        </p:txBody>
      </p:sp>
      <p:sp>
        <p:nvSpPr>
          <p:cNvPr id="16" name="TextBox 15"/>
          <p:cNvSpPr txBox="1"/>
          <p:nvPr/>
        </p:nvSpPr>
        <p:spPr>
          <a:xfrm>
            <a:off x="1824228" y="2468880"/>
            <a:ext cx="6400800" cy="914400"/>
          </a:xfrm>
          <a:prstGeom prst="rect">
            <a:avLst/>
          </a:prstGeom>
          <a:noFill/>
        </p:spPr>
        <p:txBody>
          <a:bodyPr wrap="none">
            <a:spAutoFit/>
          </a:bodyPr>
          <a:lstStyle/>
          <a:p>
            <a:pPr algn="l">
              <a:defRPr b="0" sz="950">
                <a:solidFill>
                  <a:srgbClr val="425369"/>
                </a:solidFill>
                <a:latin typeface="Avenir Next"/>
              </a:defRPr>
            </a:pPr>
            <a:r>
              <a:rPr/>
              <a:t>Identify and define data quality standards, frameworks, methods and supporting processes in line with Impact Measurement Framework.</a:t>
            </a:r>
          </a:p>
        </p:txBody>
      </p:sp>
      <p:sp>
        <p:nvSpPr>
          <p:cNvPr id="17" name="TextBox 16"/>
          <p:cNvSpPr txBox="1"/>
          <p:nvPr/>
        </p:nvSpPr>
        <p:spPr>
          <a:xfrm>
            <a:off x="1591056" y="2926080"/>
            <a:ext cx="6400800" cy="914400"/>
          </a:xfrm>
          <a:prstGeom prst="rect">
            <a:avLst/>
          </a:prstGeom>
          <a:noFill/>
        </p:spPr>
        <p:txBody>
          <a:bodyPr wrap="none">
            <a:spAutoFit/>
          </a:bodyPr>
          <a:lstStyle/>
          <a:p>
            <a:pPr algn="l">
              <a:defRPr b="0" sz="950">
                <a:solidFill>
                  <a:srgbClr val="425369"/>
                </a:solidFill>
                <a:latin typeface="Avenir Next"/>
              </a:defRPr>
            </a:pPr>
            <a:r>
              <a:rPr/>
              <a:t>Develop  and deploy standards collateral, templates and training to enable internal team and stakeholders to implement Impact </a:t>
            </a:r>
          </a:p>
          <a:p>
            <a:pPr algn="l">
              <a:defRPr b="0" sz="950">
                <a:solidFill>
                  <a:srgbClr val="425369"/>
                </a:solidFill>
                <a:latin typeface="Avenir Next"/>
              </a:defRPr>
            </a:pPr>
            <a:r>
              <a:rPr/>
              <a:t>Management capability.</a:t>
            </a:r>
          </a:p>
        </p:txBody>
      </p:sp>
      <p:sp>
        <p:nvSpPr>
          <p:cNvPr id="18" name="TextBox 17"/>
          <p:cNvSpPr txBox="1"/>
          <p:nvPr/>
        </p:nvSpPr>
        <p:spPr>
          <a:xfrm>
            <a:off x="2020824" y="3383280"/>
            <a:ext cx="6400800" cy="914400"/>
          </a:xfrm>
          <a:prstGeom prst="rect">
            <a:avLst/>
          </a:prstGeom>
          <a:noFill/>
        </p:spPr>
        <p:txBody>
          <a:bodyPr wrap="none">
            <a:spAutoFit/>
          </a:bodyPr>
          <a:lstStyle/>
          <a:p>
            <a:pPr algn="l">
              <a:defRPr b="0" sz="950">
                <a:solidFill>
                  <a:srgbClr val="425369"/>
                </a:solidFill>
                <a:latin typeface="Avenir Next"/>
              </a:defRPr>
            </a:pPr>
            <a:r>
              <a:rPr/>
              <a:t>Define capability model; Identify and develop high-level processes lead by IM capability; Develop responsibility assignment framework (PACE).</a:t>
            </a:r>
          </a:p>
        </p:txBody>
      </p:sp>
      <p:sp>
        <p:nvSpPr>
          <p:cNvPr id="19" name="TextBox 18"/>
          <p:cNvSpPr txBox="1"/>
          <p:nvPr/>
        </p:nvSpPr>
        <p:spPr>
          <a:xfrm>
            <a:off x="347472" y="3840480"/>
            <a:ext cx="6400800" cy="914400"/>
          </a:xfrm>
          <a:prstGeom prst="rect">
            <a:avLst/>
          </a:prstGeom>
          <a:noFill/>
        </p:spPr>
        <p:txBody>
          <a:bodyPr wrap="none">
            <a:spAutoFit/>
          </a:bodyPr>
          <a:lstStyle/>
          <a:p>
            <a:pPr algn="l">
              <a:defRPr b="0" sz="950">
                <a:solidFill>
                  <a:srgbClr val="425369"/>
                </a:solidFill>
                <a:latin typeface="Avenir Next"/>
              </a:defRPr>
            </a:pPr>
            <a:r>
              <a:rPr/>
              <a:t>Identify and define relevant reporting requirements and standards for the organisation.</a:t>
            </a:r>
          </a:p>
        </p:txBody>
      </p:sp>
      <p:sp>
        <p:nvSpPr>
          <p:cNvPr id="20" name="TextBox 19"/>
          <p:cNvSpPr txBox="1"/>
          <p:nvPr/>
        </p:nvSpPr>
        <p:spPr>
          <a:xfrm>
            <a:off x="1033271" y="4297680"/>
            <a:ext cx="6400800" cy="914400"/>
          </a:xfrm>
          <a:prstGeom prst="rect">
            <a:avLst/>
          </a:prstGeom>
          <a:noFill/>
        </p:spPr>
        <p:txBody>
          <a:bodyPr wrap="none">
            <a:spAutoFit/>
          </a:bodyPr>
          <a:lstStyle/>
          <a:p>
            <a:pPr algn="l">
              <a:defRPr b="0" sz="950">
                <a:solidFill>
                  <a:srgbClr val="425369"/>
                </a:solidFill>
                <a:latin typeface="Avenir Next"/>
              </a:defRPr>
            </a:pPr>
            <a:r>
              <a:rPr/>
              <a:t>Identify,  investigate and test relevant technology to enable the IM Capability in line with design and purpose.</a:t>
            </a:r>
          </a:p>
        </p:txBody>
      </p:sp>
    </p:spTree>
    <p:extLst>
      <p:ext uri="{BB962C8B-B14F-4D97-AF65-F5344CB8AC3E}">
        <p14:creationId xmlns:p14="http://schemas.microsoft.com/office/powerpoint/2010/main" val="492032937"/>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425369"/>
      </a:dk2>
      <a:lt2>
        <a:srgbClr val="95A2AA"/>
      </a:lt2>
      <a:accent1>
        <a:srgbClr val="5C82B3"/>
      </a:accent1>
      <a:accent2>
        <a:srgbClr val="7EA3C4"/>
      </a:accent2>
      <a:accent3>
        <a:srgbClr val="D93F38"/>
      </a:accent3>
      <a:accent4>
        <a:srgbClr val="FF7C63"/>
      </a:accent4>
      <a:accent5>
        <a:srgbClr val="FF9361"/>
      </a:accent5>
      <a:accent6>
        <a:srgbClr val="687E8D"/>
      </a:accent6>
      <a:hlink>
        <a:srgbClr val="FEFFFF"/>
      </a:hlink>
      <a:folHlink>
        <a:srgbClr val="FE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c9c7ef82-8543-430d-a806-bdcce68e842e" xsi:nil="true"/>
    <lcf76f155ced4ddcb4097134ff3c332f xmlns="c7c9cb03-6778-489f-a754-bce5d001b047">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0241DCF0D688542B5CFFD10F2FE769A" ma:contentTypeVersion="15" ma:contentTypeDescription="Create a new document." ma:contentTypeScope="" ma:versionID="c17dbf74e915f7cd3c6bb1f2d9347d85">
  <xsd:schema xmlns:xsd="http://www.w3.org/2001/XMLSchema" xmlns:xs="http://www.w3.org/2001/XMLSchema" xmlns:p="http://schemas.microsoft.com/office/2006/metadata/properties" xmlns:ns2="c7c9cb03-6778-489f-a754-bce5d001b047" xmlns:ns3="c9c7ef82-8543-430d-a806-bdcce68e842e" targetNamespace="http://schemas.microsoft.com/office/2006/metadata/properties" ma:root="true" ma:fieldsID="221737e04bb81496e6249da6aef27bb8" ns2:_="" ns3:_="">
    <xsd:import namespace="c7c9cb03-6778-489f-a754-bce5d001b047"/>
    <xsd:import namespace="c9c7ef82-8543-430d-a806-bdcce68e842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Location" minOccurs="0"/>
                <xsd:element ref="ns2:MediaServiceOCR"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c9cb03-6778-489f-a754-bce5d001b0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11341090-831f-408a-ba56-f9dd460943d8"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9c7ef82-8543-430d-a806-bdcce68e842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19049bb5-f76c-42ed-af10-9135806f8089}" ma:internalName="TaxCatchAll" ma:showField="CatchAllData" ma:web="c9c7ef82-8543-430d-a806-bdcce68e84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5F3FD7B-E23D-460A-BD04-64EB90C983CF}">
  <ds:schemaRefs>
    <ds:schemaRef ds:uri="http://schemas.microsoft.com/sharepoint/v3/contenttype/forms"/>
  </ds:schemaRefs>
</ds:datastoreItem>
</file>

<file path=customXml/itemProps2.xml><?xml version="1.0" encoding="utf-8"?>
<ds:datastoreItem xmlns:ds="http://schemas.openxmlformats.org/officeDocument/2006/customXml" ds:itemID="{E8C1BE58-3D01-476F-9081-79460EEF8B47}">
  <ds:schemaRefs>
    <ds:schemaRef ds:uri="c7c9cb03-6778-489f-a754-bce5d001b047"/>
    <ds:schemaRef ds:uri="c9c7ef82-8543-430d-a806-bdcce68e842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AFE6CB9-4256-4FDF-860C-781A05D6FF12}">
  <ds:schemaRefs>
    <ds:schemaRef ds:uri="c7c9cb03-6778-489f-a754-bce5d001b047"/>
    <ds:schemaRef ds:uri="c9c7ef82-8543-430d-a806-bdcce68e84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4270</TotalTime>
  <Words>3406</Words>
  <Application>Microsoft Macintosh PowerPoint</Application>
  <PresentationFormat>Custom</PresentationFormat>
  <Paragraphs>371</Paragraphs>
  <Slides>45</Slides>
  <Notes>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45</vt:i4>
      </vt:variant>
    </vt:vector>
  </HeadingPairs>
  <TitlesOfParts>
    <vt:vector size="60" baseType="lpstr">
      <vt:lpstr>Open Sans Light</vt:lpstr>
      <vt:lpstr>Georgia</vt:lpstr>
      <vt:lpstr>Open Sans</vt:lpstr>
      <vt:lpstr>System Font Regular</vt:lpstr>
      <vt:lpstr>Garamond</vt:lpstr>
      <vt:lpstr>Avenir Light</vt:lpstr>
      <vt:lpstr>Avenir Book</vt:lpstr>
      <vt:lpstr>Avenir Next Ultra Light</vt:lpstr>
      <vt:lpstr>Avenir Next</vt:lpstr>
      <vt:lpstr>Calibri</vt:lpstr>
      <vt:lpstr>Wingdings</vt:lpstr>
      <vt:lpstr>Avenir</vt:lpstr>
      <vt:lpstr>Times New Roman</vt:lpstr>
      <vt:lpstr>Arial</vt:lpstr>
      <vt:lpstr>Office Theme</vt:lpstr>
      <vt:lpstr>PowerPoint Presentation</vt:lpstr>
      <vt:lpstr>Contents</vt:lpstr>
      <vt:lpstr>INTRODUCTION</vt:lpstr>
      <vt:lpstr>Introduction</vt:lpstr>
      <vt:lpstr>Shifts</vt:lpstr>
      <vt:lpstr>Results : Overview</vt:lpstr>
      <vt:lpstr>Overview</vt:lpstr>
      <vt:lpstr>Steps to Future State</vt:lpstr>
      <vt:lpstr>SUMMARY Roadmap</vt:lpstr>
      <vt:lpstr>RESULTS AND RECOMMNEDATIONS</vt:lpstr>
      <vt:lpstr>RESULTS: STRATEGY</vt:lpstr>
      <vt:lpstr>KEY TERMS: Strategy</vt:lpstr>
      <vt:lpstr>Results: Strategy</vt:lpstr>
      <vt:lpstr>Recommendations: Strategy</vt:lpstr>
      <vt:lpstr>RESULTS: TALENT</vt:lpstr>
      <vt:lpstr>KEY TERMS: TALENT</vt:lpstr>
      <vt:lpstr>Results: TALENT</vt:lpstr>
      <vt:lpstr>Recommendations: TALENT</vt:lpstr>
      <vt:lpstr>RESULTS: PROCESSES</vt:lpstr>
      <vt:lpstr>KEY TERMS: PROCESSES</vt:lpstr>
      <vt:lpstr>Results: PROCESSES</vt:lpstr>
      <vt:lpstr>Recommendations: PROCESSES</vt:lpstr>
      <vt:lpstr>RESULTS: DATA</vt:lpstr>
      <vt:lpstr>KEY TERMS: DATA</vt:lpstr>
      <vt:lpstr>Results: DATA</vt:lpstr>
      <vt:lpstr>Recommendations: DATA</vt:lpstr>
      <vt:lpstr>RESULTS: MEASUREMENT</vt:lpstr>
      <vt:lpstr>KEY TERMS: MEASUREMENT</vt:lpstr>
      <vt:lpstr>Results: MEASUREMENT</vt:lpstr>
      <vt:lpstr>Recommendations: MEASUREMENT 1/2</vt:lpstr>
      <vt:lpstr>Recommendations: MEASUREMENT 2/2</vt:lpstr>
      <vt:lpstr>RESULTS:REPORTING</vt:lpstr>
      <vt:lpstr>KEY TERMS: REPORTING</vt:lpstr>
      <vt:lpstr>Results: REPORTING</vt:lpstr>
      <vt:lpstr>Recommendations: Reporting</vt:lpstr>
      <vt:lpstr>RESULTS: TECHNOLOGY</vt:lpstr>
      <vt:lpstr>KEY TERMS: TECHNOLOGY</vt:lpstr>
      <vt:lpstr>Results: TECHNOLOGY</vt:lpstr>
      <vt:lpstr>Recommendations: TECHNOLOGY</vt:lpstr>
      <vt:lpstr>NEXT STEPS</vt:lpstr>
      <vt:lpstr>Next steps</vt:lpstr>
      <vt:lpstr>REFERENCES</vt:lpstr>
      <vt:lpstr>References (1/2)</vt:lpstr>
      <vt:lpstr>References (2/2)</vt:lpstr>
      <vt:lpstr>THANK YOU for JOINinG us on the JOURNEY.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RELATIV </dc:title>
  <dc:creator>Gabrielle Habberton</dc:creator>
  <cp:lastModifiedBy>Ehlke Hepworth</cp:lastModifiedBy>
  <cp:revision>189</cp:revision>
  <cp:lastPrinted>2023-10-27T06:48:18Z</cp:lastPrinted>
  <dcterms:created xsi:type="dcterms:W3CDTF">2018-01-08T18:03:55Z</dcterms:created>
  <dcterms:modified xsi:type="dcterms:W3CDTF">2024-04-17T07:42:58Z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0x01010000241DCF0D688542B5CFFD10F2FE769A</vt:lpwstr>
  </property>
  <property fmtid="{D5CDD505-2E9C-101B-9397-08002B2CF9AE}" pid="3" name="MediaServiceImageTags">
    <vt:lpwstr/>
  </property>
</Properties>
</file>